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notesMasterIdLst>
    <p:notesMasterId r:id="rId42"/>
  </p:notesMasterIdLst>
  <p:sldIdLst>
    <p:sldId id="256" r:id="rId2"/>
    <p:sldId id="290" r:id="rId3"/>
    <p:sldId id="291" r:id="rId4"/>
    <p:sldId id="266" r:id="rId5"/>
    <p:sldId id="258" r:id="rId6"/>
    <p:sldId id="259" r:id="rId7"/>
    <p:sldId id="260" r:id="rId8"/>
    <p:sldId id="296" r:id="rId9"/>
    <p:sldId id="294" r:id="rId10"/>
    <p:sldId id="293" r:id="rId11"/>
    <p:sldId id="267" r:id="rId12"/>
    <p:sldId id="264" r:id="rId13"/>
    <p:sldId id="288" r:id="rId14"/>
    <p:sldId id="265" r:id="rId15"/>
    <p:sldId id="269" r:id="rId16"/>
    <p:sldId id="281" r:id="rId17"/>
    <p:sldId id="257" r:id="rId18"/>
    <p:sldId id="283" r:id="rId19"/>
    <p:sldId id="263" r:id="rId20"/>
    <p:sldId id="270" r:id="rId21"/>
    <p:sldId id="280" r:id="rId22"/>
    <p:sldId id="271" r:id="rId23"/>
    <p:sldId id="297" r:id="rId24"/>
    <p:sldId id="272" r:id="rId25"/>
    <p:sldId id="274" r:id="rId26"/>
    <p:sldId id="273" r:id="rId27"/>
    <p:sldId id="275" r:id="rId28"/>
    <p:sldId id="276" r:id="rId29"/>
    <p:sldId id="299" r:id="rId30"/>
    <p:sldId id="277" r:id="rId31"/>
    <p:sldId id="279" r:id="rId32"/>
    <p:sldId id="295" r:id="rId33"/>
    <p:sldId id="278" r:id="rId34"/>
    <p:sldId id="285" r:id="rId35"/>
    <p:sldId id="284" r:id="rId36"/>
    <p:sldId id="286" r:id="rId37"/>
    <p:sldId id="292" r:id="rId38"/>
    <p:sldId id="298" r:id="rId39"/>
    <p:sldId id="287" r:id="rId40"/>
    <p:sldId id="26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572" userDrawn="1">
          <p15:clr>
            <a:srgbClr val="A4A3A4"/>
          </p15:clr>
        </p15:guide>
        <p15:guide id="4" pos="513" userDrawn="1">
          <p15:clr>
            <a:srgbClr val="A4A3A4"/>
          </p15:clr>
        </p15:guide>
        <p15:guide id="5" pos="71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" initials="K" lastIdx="5" clrIdx="0">
    <p:extLst>
      <p:ext uri="{19B8F6BF-5375-455C-9EA6-DF929625EA0E}">
        <p15:presenceInfo xmlns:p15="http://schemas.microsoft.com/office/powerpoint/2012/main" userId="King" providerId="None"/>
      </p:ext>
    </p:extLst>
  </p:cmAuthor>
  <p:cmAuthor id="2" name="Stephen Brightman" initials="SB" lastIdx="34" clrIdx="1">
    <p:extLst>
      <p:ext uri="{19B8F6BF-5375-455C-9EA6-DF929625EA0E}">
        <p15:presenceInfo xmlns:p15="http://schemas.microsoft.com/office/powerpoint/2012/main" userId="65589223e7308454" providerId="Windows Live"/>
      </p:ext>
    </p:extLst>
  </p:cmAuthor>
  <p:cmAuthor id="3" name="Max" initials="M" lastIdx="4" clrIdx="2">
    <p:extLst>
      <p:ext uri="{19B8F6BF-5375-455C-9EA6-DF929625EA0E}">
        <p15:presenceInfo xmlns:p15="http://schemas.microsoft.com/office/powerpoint/2012/main" userId="Max" providerId="None"/>
      </p:ext>
    </p:extLst>
  </p:cmAuthor>
  <p:cmAuthor id="4" name="Maxim" initials="UO" lastIdx="1" clrIdx="3">
    <p:extLst>
      <p:ext uri="{19B8F6BF-5375-455C-9EA6-DF929625EA0E}">
        <p15:presenceInfo xmlns:p15="http://schemas.microsoft.com/office/powerpoint/2012/main" userId="Max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1F2"/>
    <a:srgbClr val="FF9900"/>
    <a:srgbClr val="E0E0E0"/>
    <a:srgbClr val="031E27"/>
    <a:srgbClr val="101010"/>
    <a:srgbClr val="021B24"/>
    <a:srgbClr val="666666"/>
    <a:srgbClr val="020E12"/>
    <a:srgbClr val="031B23"/>
    <a:srgbClr val="042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0" autoAdjust="0"/>
    <p:restoredTop sz="72503" autoAdjust="0"/>
  </p:normalViewPr>
  <p:slideViewPr>
    <p:cSldViewPr snapToGrid="0">
      <p:cViewPr varScale="1">
        <p:scale>
          <a:sx n="94" d="100"/>
          <a:sy n="94" d="100"/>
        </p:scale>
        <p:origin x="996" y="45"/>
      </p:cViewPr>
      <p:guideLst>
        <p:guide orient="horz" pos="572"/>
        <p:guide pos="513"/>
        <p:guide pos="71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3D82B-9104-42F8-A099-E434F96DABA2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C31D6-BD1F-408C-A1B5-F317368EB4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30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0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14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91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1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15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49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2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8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8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2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596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1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11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4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355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65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23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6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84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404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02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2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70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967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93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72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526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528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888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8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64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2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6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4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94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C31D6-BD1F-408C-A1B5-F317368EB4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9B5A-E0B3-49E9-9B3E-E37EF9217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8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1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9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1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1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D0CC-F52C-479F-A398-F59F7A16541E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9C9A-35D7-46F6-BD42-AA438E5356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3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1252" y="3092575"/>
            <a:ext cx="9769500" cy="523220"/>
          </a:xfr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DC1F2"/>
                </a:solidFill>
              </a:rPr>
              <a:t>Decentralized Application Client Layer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1F81E7B-167A-46A4-8BB6-2F527A920BF4}"/>
              </a:ext>
            </a:extLst>
          </p:cNvPr>
          <p:cNvSpPr txBox="1">
            <a:spLocks/>
          </p:cNvSpPr>
          <p:nvPr/>
        </p:nvSpPr>
        <p:spPr>
          <a:xfrm>
            <a:off x="7958051" y="6338686"/>
            <a:ext cx="2098762" cy="3693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dirty="0">
                <a:solidFill>
                  <a:srgbClr val="E0E0E0"/>
                </a:solidFill>
              </a:rPr>
              <a:t>Max Ryazanov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1AAC66E-21B1-40F1-BAAB-B63A1A7F5FE9}"/>
              </a:ext>
            </a:extLst>
          </p:cNvPr>
          <p:cNvSpPr txBox="1">
            <a:spLocks/>
          </p:cNvSpPr>
          <p:nvPr/>
        </p:nvSpPr>
        <p:spPr>
          <a:xfrm>
            <a:off x="2135188" y="6338686"/>
            <a:ext cx="4315488" cy="3693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E0E0E0"/>
                </a:solidFill>
              </a:rPr>
              <a:t>Blockchain Life Forum 202x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BCB28C0-B9A0-4BAE-B52C-616F6B8035B1}"/>
              </a:ext>
            </a:extLst>
          </p:cNvPr>
          <p:cNvSpPr/>
          <p:nvPr/>
        </p:nvSpPr>
        <p:spPr>
          <a:xfrm>
            <a:off x="2135188" y="384830"/>
            <a:ext cx="7921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Decentalized Web Servers?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50F70F-27BD-447E-B06D-9DCA001F5536}"/>
              </a:ext>
            </a:extLst>
          </p:cNvPr>
          <p:cNvSpPr/>
          <p:nvPr/>
        </p:nvSpPr>
        <p:spPr>
          <a:xfrm>
            <a:off x="2726129" y="2603395"/>
            <a:ext cx="67397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High node hardware requirements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Difficulties with a load balancing and session synchronization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Existing P2P solutions work for static content only.</a:t>
            </a:r>
          </a:p>
        </p:txBody>
      </p:sp>
    </p:spTree>
    <p:extLst>
      <p:ext uri="{BB962C8B-B14F-4D97-AF65-F5344CB8AC3E}">
        <p14:creationId xmlns:p14="http://schemas.microsoft.com/office/powerpoint/2010/main" val="156353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76746E-FED7-4901-89AE-7305D76A8D6D}"/>
              </a:ext>
            </a:extLst>
          </p:cNvPr>
          <p:cNvSpPr/>
          <p:nvPr/>
        </p:nvSpPr>
        <p:spPr>
          <a:xfrm>
            <a:off x="2724218" y="2403917"/>
            <a:ext cx="674356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Move away from the </a:t>
            </a:r>
            <a:r>
              <a:rPr lang="en-US" dirty="0">
                <a:solidFill>
                  <a:srgbClr val="3DC1F2"/>
                </a:solidFill>
              </a:rPr>
              <a:t>Web</a:t>
            </a:r>
            <a:r>
              <a:rPr lang="en-US" dirty="0">
                <a:solidFill>
                  <a:srgbClr val="E0E0E0"/>
                </a:solidFill>
              </a:rPr>
              <a:t> paradigm...</a:t>
            </a:r>
          </a:p>
          <a:p>
            <a:pPr algn="ctr" fontAlgn="base"/>
            <a:endParaRPr lang="en-US" dirty="0">
              <a:solidFill>
                <a:srgbClr val="E0E0E0"/>
              </a:solidFill>
            </a:endParaRPr>
          </a:p>
          <a:p>
            <a:pPr algn="ctr" fontAlgn="base"/>
            <a:endParaRPr lang="en-US" dirty="0">
              <a:solidFill>
                <a:srgbClr val="E0E0E0"/>
              </a:solidFill>
            </a:endParaRPr>
          </a:p>
          <a:p>
            <a:pPr algn="ctr" fontAlgn="base"/>
            <a:endParaRPr lang="en-US" dirty="0">
              <a:solidFill>
                <a:srgbClr val="E0E0E0"/>
              </a:solidFill>
            </a:endParaRPr>
          </a:p>
          <a:p>
            <a:pPr algn="ctr" fontAlgn="base"/>
            <a:endParaRPr lang="en-US" dirty="0">
              <a:solidFill>
                <a:srgbClr val="E0E0E0"/>
              </a:solidFill>
            </a:endParaRPr>
          </a:p>
          <a:p>
            <a:pPr algn="ctr" fontAlgn="base"/>
            <a:r>
              <a:rPr lang="en-US" sz="2800" dirty="0">
                <a:solidFill>
                  <a:srgbClr val="E0E0E0"/>
                </a:solidFill>
              </a:rPr>
              <a:t>HTTP, HTML, JS, 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7CDBE9-C69F-4A78-A31B-41C9FFD7DD55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The Bold Move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96A0A8-CAA8-40BA-84E0-4383B404CB26}"/>
              </a:ext>
            </a:extLst>
          </p:cNvPr>
          <p:cNvCxnSpPr>
            <a:cxnSpLocks/>
          </p:cNvCxnSpPr>
          <p:nvPr/>
        </p:nvCxnSpPr>
        <p:spPr>
          <a:xfrm>
            <a:off x="4914409" y="3382231"/>
            <a:ext cx="2091765" cy="1302871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7C85DB-3CE5-4762-8410-EAF144520785}"/>
              </a:ext>
            </a:extLst>
          </p:cNvPr>
          <p:cNvCxnSpPr>
            <a:cxnSpLocks/>
          </p:cNvCxnSpPr>
          <p:nvPr/>
        </p:nvCxnSpPr>
        <p:spPr>
          <a:xfrm flipH="1">
            <a:off x="4914408" y="3382231"/>
            <a:ext cx="2091765" cy="1302871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02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BCB28C0-B9A0-4BAE-B52C-616F6B8035B1}"/>
              </a:ext>
            </a:extLst>
          </p:cNvPr>
          <p:cNvSpPr/>
          <p:nvPr/>
        </p:nvSpPr>
        <p:spPr>
          <a:xfrm>
            <a:off x="2135187" y="1997630"/>
            <a:ext cx="7921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  <a:latin typeface="+mj-lt"/>
                <a:cs typeface="Consolas" panose="020B0609020204030204" pitchFamily="49" charset="0"/>
              </a:rPr>
              <a:t>...and go with the advanced </a:t>
            </a:r>
            <a:r>
              <a:rPr lang="en-US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client </a:t>
            </a:r>
            <a:r>
              <a:rPr lang="en-US" dirty="0">
                <a:solidFill>
                  <a:srgbClr val="E0E0E0"/>
                </a:solidFill>
                <a:latin typeface="+mj-lt"/>
                <a:cs typeface="Consolas" panose="020B0609020204030204" pitchFamily="49" charset="0"/>
              </a:rPr>
              <a:t>software paradigm</a:t>
            </a:r>
            <a:r>
              <a:rPr lang="en-US" dirty="0">
                <a:solidFill>
                  <a:srgbClr val="E0E0E0"/>
                </a:solidFill>
                <a:latin typeface="+mj-lt"/>
              </a:rPr>
              <a:t>.</a:t>
            </a:r>
            <a:endParaRPr lang="ru-RU" dirty="0">
              <a:solidFill>
                <a:srgbClr val="E0E0E0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8A1A94-4B83-40DB-B6D1-2486D350BB64}"/>
              </a:ext>
            </a:extLst>
          </p:cNvPr>
          <p:cNvSpPr/>
          <p:nvPr/>
        </p:nvSpPr>
        <p:spPr>
          <a:xfrm>
            <a:off x="3567418" y="2938024"/>
            <a:ext cx="505716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Can be delivered in a decentralized manner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Can work directly with </a:t>
            </a:r>
            <a:r>
              <a:rPr lang="en-US" dirty="0" err="1">
                <a:solidFill>
                  <a:srgbClr val="E0E0E0"/>
                </a:solidFill>
              </a:rPr>
              <a:t>dApps</a:t>
            </a:r>
            <a:endParaRPr lang="en-US" dirty="0">
              <a:solidFill>
                <a:srgbClr val="E0E0E0"/>
              </a:solidFill>
            </a:endParaRP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Highest performance and rich UI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7CDBE9-C69F-4A78-A31B-41C9FFD7DD55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The Bold Move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8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0043B4-C48E-449B-9A74-68A5E9851363}"/>
              </a:ext>
            </a:extLst>
          </p:cNvPr>
          <p:cNvSpPr/>
          <p:nvPr/>
        </p:nvSpPr>
        <p:spPr>
          <a:xfrm>
            <a:off x="4476573" y="2811732"/>
            <a:ext cx="712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Flash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24E402-D8CC-42B5-997A-627F69361B79}"/>
              </a:ext>
            </a:extLst>
          </p:cNvPr>
          <p:cNvSpPr/>
          <p:nvPr/>
        </p:nvSpPr>
        <p:spPr>
          <a:xfrm>
            <a:off x="4258571" y="4606119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ActiveX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114F2E-4528-4528-BF16-74ED7615C2D0}"/>
              </a:ext>
            </a:extLst>
          </p:cNvPr>
          <p:cNvSpPr/>
          <p:nvPr/>
        </p:nvSpPr>
        <p:spPr>
          <a:xfrm>
            <a:off x="5365206" y="3619732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DNS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7AE32B-7EFD-4528-A71A-AAE58C67EAE0}"/>
              </a:ext>
            </a:extLst>
          </p:cNvPr>
          <p:cNvSpPr/>
          <p:nvPr/>
        </p:nvSpPr>
        <p:spPr>
          <a:xfrm>
            <a:off x="5868102" y="4421453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ENS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489FC7-452A-433C-81B7-B33C616AB96C}"/>
              </a:ext>
            </a:extLst>
          </p:cNvPr>
          <p:cNvSpPr/>
          <p:nvPr/>
        </p:nvSpPr>
        <p:spPr>
          <a:xfrm>
            <a:off x="5453232" y="1950615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Silverlight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DF1675-FC37-4335-941D-1A2FA2653FA0}"/>
              </a:ext>
            </a:extLst>
          </p:cNvPr>
          <p:cNvSpPr/>
          <p:nvPr/>
        </p:nvSpPr>
        <p:spPr>
          <a:xfrm>
            <a:off x="7850017" y="4052121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err="1">
                <a:solidFill>
                  <a:srgbClr val="E0E0E0"/>
                </a:solidFill>
              </a:rPr>
              <a:t>Virustotal</a:t>
            </a:r>
            <a:endParaRPr lang="en-US" dirty="0">
              <a:solidFill>
                <a:srgbClr val="E0E0E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EA8EEA-1E85-475D-9C49-BC31069B10FF}"/>
              </a:ext>
            </a:extLst>
          </p:cNvPr>
          <p:cNvSpPr/>
          <p:nvPr/>
        </p:nvSpPr>
        <p:spPr>
          <a:xfrm>
            <a:off x="6190483" y="2937002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err="1">
                <a:solidFill>
                  <a:srgbClr val="E0E0E0"/>
                </a:solidFill>
              </a:rPr>
              <a:t>Bittorrent</a:t>
            </a:r>
            <a:endParaRPr lang="en-US" dirty="0">
              <a:solidFill>
                <a:srgbClr val="E0E0E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A3601-19C1-4853-8043-A959FBC3EC96}"/>
              </a:ext>
            </a:extLst>
          </p:cNvPr>
          <p:cNvSpPr/>
          <p:nvPr/>
        </p:nvSpPr>
        <p:spPr>
          <a:xfrm>
            <a:off x="5293786" y="5644603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err="1">
                <a:solidFill>
                  <a:srgbClr val="E0E0E0"/>
                </a:solidFill>
              </a:rPr>
              <a:t>Namecoin</a:t>
            </a:r>
            <a:endParaRPr lang="en-US" dirty="0">
              <a:solidFill>
                <a:srgbClr val="E0E0E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F5CA96-5B2B-4B84-8201-33379177F421}"/>
              </a:ext>
            </a:extLst>
          </p:cNvPr>
          <p:cNvSpPr/>
          <p:nvPr/>
        </p:nvSpPr>
        <p:spPr>
          <a:xfrm>
            <a:off x="3090228" y="1805543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P2P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B427C4-EB3C-41CC-A4EE-4E6D61DF2C6B}"/>
              </a:ext>
            </a:extLst>
          </p:cNvPr>
          <p:cNvSpPr/>
          <p:nvPr/>
        </p:nvSpPr>
        <p:spPr>
          <a:xfrm>
            <a:off x="2135187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</a:rPr>
              <a:t>The Related Technologies</a:t>
            </a:r>
            <a:endParaRPr lang="ru-RU" sz="2800" dirty="0">
              <a:solidFill>
                <a:srgbClr val="3DC1F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DB3A16-0804-4819-BEAB-71F38A30C8F3}"/>
              </a:ext>
            </a:extLst>
          </p:cNvPr>
          <p:cNvSpPr/>
          <p:nvPr/>
        </p:nvSpPr>
        <p:spPr>
          <a:xfrm>
            <a:off x="7589296" y="2050247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IPFS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12AE41-6F29-4CC8-BB61-82FA08F892C0}"/>
              </a:ext>
            </a:extLst>
          </p:cNvPr>
          <p:cNvSpPr/>
          <p:nvPr/>
        </p:nvSpPr>
        <p:spPr>
          <a:xfrm>
            <a:off x="2683827" y="3257958"/>
            <a:ext cx="1493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Virtualization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A428F3-5E12-4CA1-A09A-E67931C54481}"/>
              </a:ext>
            </a:extLst>
          </p:cNvPr>
          <p:cNvSpPr/>
          <p:nvPr/>
        </p:nvSpPr>
        <p:spPr>
          <a:xfrm>
            <a:off x="8245865" y="5058707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Mobile 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55DAC4-6311-4AE8-AA3A-DA4E7DDA04B3}"/>
              </a:ext>
            </a:extLst>
          </p:cNvPr>
          <p:cNvSpPr/>
          <p:nvPr/>
        </p:nvSpPr>
        <p:spPr>
          <a:xfrm>
            <a:off x="2683827" y="5179919"/>
            <a:ext cx="1148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err="1">
                <a:solidFill>
                  <a:srgbClr val="E0E0E0"/>
                </a:solidFill>
              </a:rPr>
              <a:t>dApp</a:t>
            </a:r>
            <a:endParaRPr lang="en-US" dirty="0">
              <a:solidFill>
                <a:srgbClr val="E0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5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BCB28C0-B9A0-4BAE-B52C-616F6B8035B1}"/>
              </a:ext>
            </a:extLst>
          </p:cNvPr>
          <p:cNvSpPr/>
          <p:nvPr/>
        </p:nvSpPr>
        <p:spPr>
          <a:xfrm>
            <a:off x="2135188" y="385132"/>
            <a:ext cx="7921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The Major Challenges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50F70F-27BD-447E-B06D-9DCA001F5536}"/>
              </a:ext>
            </a:extLst>
          </p:cNvPr>
          <p:cNvSpPr/>
          <p:nvPr/>
        </p:nvSpPr>
        <p:spPr>
          <a:xfrm>
            <a:off x="3695529" y="2569473"/>
            <a:ext cx="6124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Time to interact (TTI). The initial size of client applications is usually much bigger than the size of a Web page.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5C15794-507F-407F-BCCC-280D5C9D8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02089" y="2391364"/>
            <a:ext cx="864785" cy="10025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450F70F-27BD-447E-B06D-9DCA001F5536}"/>
              </a:ext>
            </a:extLst>
          </p:cNvPr>
          <p:cNvSpPr/>
          <p:nvPr/>
        </p:nvSpPr>
        <p:spPr>
          <a:xfrm>
            <a:off x="3695530" y="4050727"/>
            <a:ext cx="61242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Web code is intrinsically safe for a user system, whereas desktop and mobile applications are two of the major channels for malware spread.</a:t>
            </a:r>
          </a:p>
        </p:txBody>
      </p:sp>
      <p:pic>
        <p:nvPicPr>
          <p:cNvPr id="7" name="Graphic 2">
            <a:extLst>
              <a:ext uri="{FF2B5EF4-FFF2-40B4-BE49-F238E27FC236}">
                <a16:creationId xmlns:a16="http://schemas.microsoft.com/office/drawing/2014/main" id="{0B218997-5A4C-4088-8556-3D954D505A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75354" y="4050728"/>
            <a:ext cx="918252" cy="100255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450F70F-27BD-447E-B06D-9DCA001F5536}"/>
              </a:ext>
            </a:extLst>
          </p:cNvPr>
          <p:cNvSpPr/>
          <p:nvPr/>
        </p:nvSpPr>
        <p:spPr>
          <a:xfrm>
            <a:off x="3907201" y="6858000"/>
            <a:ext cx="61496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Software vendors have to develop a separate applications, ideally, for all major platforms including Web – and so have to incur extra expenses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0717" y="6858001"/>
            <a:ext cx="1090868" cy="108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63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E61F1D-A363-472C-9F70-8EC8396EB9D8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First Major Challenge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010B62-FEC9-4802-AFEC-5C2778B72928}"/>
              </a:ext>
            </a:extLst>
          </p:cNvPr>
          <p:cNvSpPr/>
          <p:nvPr/>
        </p:nvSpPr>
        <p:spPr>
          <a:xfrm>
            <a:off x="2724218" y="3244334"/>
            <a:ext cx="6743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>
                <a:solidFill>
                  <a:srgbClr val="E0E0E0"/>
                </a:solidFill>
              </a:rPr>
              <a:t>How to minimize the time to interact</a:t>
            </a:r>
          </a:p>
        </p:txBody>
      </p:sp>
    </p:spTree>
    <p:extLst>
      <p:ext uri="{BB962C8B-B14F-4D97-AF65-F5344CB8AC3E}">
        <p14:creationId xmlns:p14="http://schemas.microsoft.com/office/powerpoint/2010/main" val="3589904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CA2F37-2AD9-43AA-B4BA-3E53BDDD678B}"/>
              </a:ext>
            </a:extLst>
          </p:cNvPr>
          <p:cNvSpPr/>
          <p:nvPr/>
        </p:nvSpPr>
        <p:spPr>
          <a:xfrm>
            <a:off x="2724218" y="4571390"/>
            <a:ext cx="6743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>
                <a:solidFill>
                  <a:srgbClr val="E0E0E0"/>
                </a:solidFill>
              </a:rPr>
              <a:t>The solution is: </a:t>
            </a:r>
            <a:r>
              <a:rPr lang="en-US" sz="2400" dirty="0">
                <a:solidFill>
                  <a:srgbClr val="3DC1F2"/>
                </a:solidFill>
              </a:rPr>
              <a:t>P2P + small initial size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093308-F34A-41D9-9213-C961D91DE61C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First Major Challenge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010B62-FEC9-4802-AFEC-5C2778B72928}"/>
              </a:ext>
            </a:extLst>
          </p:cNvPr>
          <p:cNvSpPr/>
          <p:nvPr/>
        </p:nvSpPr>
        <p:spPr>
          <a:xfrm>
            <a:off x="2724218" y="3244334"/>
            <a:ext cx="6743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>
                <a:solidFill>
                  <a:srgbClr val="E0E0E0"/>
                </a:solidFill>
              </a:rPr>
              <a:t>How to minimize the time to interact</a:t>
            </a:r>
          </a:p>
        </p:txBody>
      </p:sp>
    </p:spTree>
    <p:extLst>
      <p:ext uri="{BB962C8B-B14F-4D97-AF65-F5344CB8AC3E}">
        <p14:creationId xmlns:p14="http://schemas.microsoft.com/office/powerpoint/2010/main" val="3201299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53139D2-33CF-4036-A20F-E33FAC93E5A7}"/>
              </a:ext>
            </a:extLst>
          </p:cNvPr>
          <p:cNvGrpSpPr/>
          <p:nvPr/>
        </p:nvGrpSpPr>
        <p:grpSpPr>
          <a:xfrm>
            <a:off x="2411478" y="2364287"/>
            <a:ext cx="2600960" cy="2294685"/>
            <a:chOff x="2411478" y="2364287"/>
            <a:chExt cx="2600960" cy="2294685"/>
          </a:xfrm>
        </p:grpSpPr>
        <p:cxnSp>
          <p:nvCxnSpPr>
            <p:cNvPr id="40" name="AutoShape 169">
              <a:extLst>
                <a:ext uri="{FF2B5EF4-FFF2-40B4-BE49-F238E27FC236}">
                  <a16:creationId xmlns:a16="http://schemas.microsoft.com/office/drawing/2014/main" id="{FAE0E2FC-E52A-45C5-9BE1-68181BAED2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301714" y="3418513"/>
              <a:ext cx="349043" cy="7504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7" name="AutoShape 171">
              <a:extLst>
                <a:ext uri="{FF2B5EF4-FFF2-40B4-BE49-F238E27FC236}">
                  <a16:creationId xmlns:a16="http://schemas.microsoft.com/office/drawing/2014/main" id="{CB2EBA54-222E-4FEA-A3ED-1B5D61D851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11478" y="3854203"/>
              <a:ext cx="248434" cy="16278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AutoShape 171">
              <a:extLst>
                <a:ext uri="{FF2B5EF4-FFF2-40B4-BE49-F238E27FC236}">
                  <a16:creationId xmlns:a16="http://schemas.microsoft.com/office/drawing/2014/main" id="{09E9DC43-8BA8-4C59-9FB9-C9192478D9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849048" y="3935108"/>
              <a:ext cx="163390" cy="194118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9" name="AutoShape 164"/>
            <p:cNvCxnSpPr>
              <a:cxnSpLocks noChangeShapeType="1"/>
            </p:cNvCxnSpPr>
            <p:nvPr/>
          </p:nvCxnSpPr>
          <p:spPr bwMode="auto">
            <a:xfrm flipH="1" flipV="1">
              <a:off x="2596270" y="2502952"/>
              <a:ext cx="237008" cy="18699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6" name="AutoShape 164"/>
            <p:cNvCxnSpPr>
              <a:cxnSpLocks noChangeShapeType="1"/>
            </p:cNvCxnSpPr>
            <p:nvPr/>
          </p:nvCxnSpPr>
          <p:spPr bwMode="auto">
            <a:xfrm flipH="1">
              <a:off x="2495757" y="4027839"/>
              <a:ext cx="155580" cy="243509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4" name="AutoShape 149"/>
            <p:cNvCxnSpPr>
              <a:cxnSpLocks noChangeShapeType="1"/>
            </p:cNvCxnSpPr>
            <p:nvPr/>
          </p:nvCxnSpPr>
          <p:spPr bwMode="auto">
            <a:xfrm flipH="1" flipV="1">
              <a:off x="3669655" y="2640058"/>
              <a:ext cx="941859" cy="59397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5" name="AutoShape 150"/>
            <p:cNvCxnSpPr>
              <a:cxnSpLocks noChangeShapeType="1"/>
            </p:cNvCxnSpPr>
            <p:nvPr/>
          </p:nvCxnSpPr>
          <p:spPr bwMode="auto">
            <a:xfrm flipH="1">
              <a:off x="4295439" y="2695211"/>
              <a:ext cx="316075" cy="78700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6" name="AutoShape 151"/>
            <p:cNvCxnSpPr>
              <a:cxnSpLocks noChangeShapeType="1"/>
            </p:cNvCxnSpPr>
            <p:nvPr/>
          </p:nvCxnSpPr>
          <p:spPr bwMode="auto">
            <a:xfrm flipH="1">
              <a:off x="2840224" y="2640058"/>
              <a:ext cx="829431" cy="59397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7" name="AutoShape 152"/>
            <p:cNvCxnSpPr>
              <a:cxnSpLocks noChangeShapeType="1"/>
            </p:cNvCxnSpPr>
            <p:nvPr/>
          </p:nvCxnSpPr>
          <p:spPr bwMode="auto">
            <a:xfrm flipH="1" flipV="1">
              <a:off x="2840223" y="2695210"/>
              <a:ext cx="140006" cy="992770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8" name="AutoShape 153"/>
            <p:cNvCxnSpPr>
              <a:cxnSpLocks noChangeShapeType="1"/>
            </p:cNvCxnSpPr>
            <p:nvPr/>
          </p:nvCxnSpPr>
          <p:spPr bwMode="auto">
            <a:xfrm flipV="1">
              <a:off x="2980230" y="2640057"/>
              <a:ext cx="689425" cy="1047924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9" name="AutoShape 154"/>
            <p:cNvCxnSpPr>
              <a:cxnSpLocks noChangeShapeType="1"/>
            </p:cNvCxnSpPr>
            <p:nvPr/>
          </p:nvCxnSpPr>
          <p:spPr bwMode="auto">
            <a:xfrm flipV="1">
              <a:off x="2980229" y="2695210"/>
              <a:ext cx="1631284" cy="992770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0" name="AutoShape 155"/>
            <p:cNvCxnSpPr>
              <a:cxnSpLocks noChangeShapeType="1"/>
            </p:cNvCxnSpPr>
            <p:nvPr/>
          </p:nvCxnSpPr>
          <p:spPr bwMode="auto">
            <a:xfrm flipV="1">
              <a:off x="4155432" y="3482215"/>
              <a:ext cx="140006" cy="517598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1" name="AutoShape 156"/>
            <p:cNvCxnSpPr>
              <a:cxnSpLocks noChangeShapeType="1"/>
            </p:cNvCxnSpPr>
            <p:nvPr/>
          </p:nvCxnSpPr>
          <p:spPr bwMode="auto">
            <a:xfrm flipH="1" flipV="1">
              <a:off x="4295439" y="3482216"/>
              <a:ext cx="576995" cy="661847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2" name="AutoShape 157"/>
            <p:cNvCxnSpPr>
              <a:cxnSpLocks noChangeShapeType="1"/>
            </p:cNvCxnSpPr>
            <p:nvPr/>
          </p:nvCxnSpPr>
          <p:spPr bwMode="auto">
            <a:xfrm flipH="1" flipV="1">
              <a:off x="4155432" y="3999814"/>
              <a:ext cx="697376" cy="121048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3" name="AutoShape 158"/>
            <p:cNvCxnSpPr>
              <a:cxnSpLocks noChangeShapeType="1"/>
            </p:cNvCxnSpPr>
            <p:nvPr/>
          </p:nvCxnSpPr>
          <p:spPr bwMode="auto">
            <a:xfrm>
              <a:off x="2980229" y="3687981"/>
              <a:ext cx="1175202" cy="31183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2" name="AutoShape 159"/>
            <p:cNvCxnSpPr>
              <a:cxnSpLocks noChangeShapeType="1"/>
            </p:cNvCxnSpPr>
            <p:nvPr/>
          </p:nvCxnSpPr>
          <p:spPr bwMode="auto">
            <a:xfrm flipH="1">
              <a:off x="2659914" y="3687982"/>
              <a:ext cx="320317" cy="35850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3" name="AutoShape 160"/>
            <p:cNvCxnSpPr>
              <a:cxnSpLocks noChangeShapeType="1"/>
            </p:cNvCxnSpPr>
            <p:nvPr/>
          </p:nvCxnSpPr>
          <p:spPr bwMode="auto">
            <a:xfrm>
              <a:off x="2980229" y="3687981"/>
              <a:ext cx="403048" cy="72548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4" name="AutoShape 161"/>
            <p:cNvCxnSpPr>
              <a:cxnSpLocks noChangeShapeType="1"/>
            </p:cNvCxnSpPr>
            <p:nvPr/>
          </p:nvCxnSpPr>
          <p:spPr bwMode="auto">
            <a:xfrm>
              <a:off x="2659913" y="4046483"/>
              <a:ext cx="723364" cy="36698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5" name="AutoShape 162"/>
            <p:cNvCxnSpPr>
              <a:cxnSpLocks noChangeShapeType="1"/>
            </p:cNvCxnSpPr>
            <p:nvPr/>
          </p:nvCxnSpPr>
          <p:spPr bwMode="auto">
            <a:xfrm flipV="1">
              <a:off x="3383277" y="4129226"/>
              <a:ext cx="1456988" cy="284243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6" name="AutoShape 163"/>
            <p:cNvCxnSpPr>
              <a:cxnSpLocks noChangeShapeType="1"/>
            </p:cNvCxnSpPr>
            <p:nvPr/>
          </p:nvCxnSpPr>
          <p:spPr bwMode="auto">
            <a:xfrm flipV="1">
              <a:off x="3173268" y="4413467"/>
              <a:ext cx="210008" cy="22061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" name="AutoShape 164"/>
            <p:cNvCxnSpPr>
              <a:cxnSpLocks noChangeShapeType="1"/>
            </p:cNvCxnSpPr>
            <p:nvPr/>
          </p:nvCxnSpPr>
          <p:spPr bwMode="auto">
            <a:xfrm flipH="1" flipV="1">
              <a:off x="3379893" y="4421767"/>
              <a:ext cx="144017" cy="23720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" name="AutoShape 165"/>
            <p:cNvCxnSpPr>
              <a:cxnSpLocks noChangeShapeType="1"/>
            </p:cNvCxnSpPr>
            <p:nvPr/>
          </p:nvCxnSpPr>
          <p:spPr bwMode="auto">
            <a:xfrm flipH="1" flipV="1">
              <a:off x="3463887" y="2402471"/>
              <a:ext cx="205767" cy="23758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9" name="AutoShape 166"/>
            <p:cNvCxnSpPr>
              <a:cxnSpLocks noChangeShapeType="1"/>
            </p:cNvCxnSpPr>
            <p:nvPr/>
          </p:nvCxnSpPr>
          <p:spPr bwMode="auto">
            <a:xfrm flipH="1">
              <a:off x="3669654" y="2436413"/>
              <a:ext cx="205766" cy="20364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1" name="AutoShape 167"/>
            <p:cNvCxnSpPr>
              <a:cxnSpLocks noChangeShapeType="1"/>
            </p:cNvCxnSpPr>
            <p:nvPr/>
          </p:nvCxnSpPr>
          <p:spPr bwMode="auto">
            <a:xfrm flipH="1">
              <a:off x="4611514" y="2364287"/>
              <a:ext cx="78487" cy="33516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2" name="AutoShape 168"/>
            <p:cNvCxnSpPr>
              <a:cxnSpLocks noChangeShapeType="1"/>
            </p:cNvCxnSpPr>
            <p:nvPr/>
          </p:nvCxnSpPr>
          <p:spPr bwMode="auto">
            <a:xfrm flipH="1">
              <a:off x="4611514" y="2695210"/>
              <a:ext cx="320317" cy="424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3" name="AutoShape 169"/>
            <p:cNvCxnSpPr>
              <a:cxnSpLocks noChangeShapeType="1"/>
            </p:cNvCxnSpPr>
            <p:nvPr/>
          </p:nvCxnSpPr>
          <p:spPr bwMode="auto">
            <a:xfrm>
              <a:off x="4611513" y="2695210"/>
              <a:ext cx="182432" cy="33516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5" name="AutoShape 171"/>
            <p:cNvCxnSpPr>
              <a:cxnSpLocks noChangeShapeType="1"/>
            </p:cNvCxnSpPr>
            <p:nvPr/>
          </p:nvCxnSpPr>
          <p:spPr bwMode="auto">
            <a:xfrm>
              <a:off x="4849048" y="4129226"/>
              <a:ext cx="11283" cy="32667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06" name="AutoShape 172"/>
            <p:cNvSpPr>
              <a:spLocks noChangeArrowheads="1"/>
            </p:cNvSpPr>
            <p:nvPr/>
          </p:nvSpPr>
          <p:spPr bwMode="auto">
            <a:xfrm>
              <a:off x="3540253" y="2512778"/>
              <a:ext cx="239708" cy="23970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07" name="AutoShape 173"/>
            <p:cNvSpPr>
              <a:spLocks noChangeArrowheads="1"/>
            </p:cNvSpPr>
            <p:nvPr/>
          </p:nvSpPr>
          <p:spPr bwMode="auto">
            <a:xfrm>
              <a:off x="2712945" y="2567931"/>
              <a:ext cx="239708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08" name="AutoShape 174"/>
            <p:cNvSpPr>
              <a:spLocks noChangeArrowheads="1"/>
            </p:cNvSpPr>
            <p:nvPr/>
          </p:nvSpPr>
          <p:spPr bwMode="auto">
            <a:xfrm>
              <a:off x="4477871" y="2567932"/>
              <a:ext cx="241829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09" name="AutoShape 175"/>
            <p:cNvSpPr>
              <a:spLocks noChangeArrowheads="1"/>
            </p:cNvSpPr>
            <p:nvPr/>
          </p:nvSpPr>
          <p:spPr bwMode="auto">
            <a:xfrm>
              <a:off x="4719699" y="3999813"/>
              <a:ext cx="241829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10" name="AutoShape 176"/>
            <p:cNvSpPr>
              <a:spLocks noChangeArrowheads="1"/>
            </p:cNvSpPr>
            <p:nvPr/>
          </p:nvSpPr>
          <p:spPr bwMode="auto">
            <a:xfrm>
              <a:off x="4180888" y="3374028"/>
              <a:ext cx="241829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11" name="AutoShape 177"/>
            <p:cNvSpPr>
              <a:spLocks noChangeArrowheads="1"/>
            </p:cNvSpPr>
            <p:nvPr/>
          </p:nvSpPr>
          <p:spPr bwMode="auto">
            <a:xfrm>
              <a:off x="4030276" y="3861928"/>
              <a:ext cx="241829" cy="23970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12" name="AutoShape 178"/>
            <p:cNvSpPr>
              <a:spLocks noChangeArrowheads="1"/>
            </p:cNvSpPr>
            <p:nvPr/>
          </p:nvSpPr>
          <p:spPr bwMode="auto">
            <a:xfrm>
              <a:off x="2865680" y="3560703"/>
              <a:ext cx="241829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13" name="AutoShape 179"/>
            <p:cNvSpPr>
              <a:spLocks noChangeArrowheads="1"/>
            </p:cNvSpPr>
            <p:nvPr/>
          </p:nvSpPr>
          <p:spPr bwMode="auto">
            <a:xfrm>
              <a:off x="3247515" y="4298916"/>
              <a:ext cx="241829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  <p:sp>
          <p:nvSpPr>
            <p:cNvPr id="223" name="AutoShape 190"/>
            <p:cNvSpPr>
              <a:spLocks noChangeArrowheads="1"/>
            </p:cNvSpPr>
            <p:nvPr/>
          </p:nvSpPr>
          <p:spPr bwMode="auto">
            <a:xfrm>
              <a:off x="2530514" y="3906476"/>
              <a:ext cx="241829" cy="237586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>
                  <a:solidFill>
                    <a:srgbClr val="101010"/>
                  </a:solidFill>
                </a:ln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C4CD90F7-6BD0-415C-AB88-14E18012C31E}"/>
              </a:ext>
            </a:extLst>
          </p:cNvPr>
          <p:cNvSpPr/>
          <p:nvPr/>
        </p:nvSpPr>
        <p:spPr>
          <a:xfrm>
            <a:off x="1973431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IPFS as a Resource Delivery Network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500FC1-F4D7-484E-9605-1933A1F0B1EF}"/>
              </a:ext>
            </a:extLst>
          </p:cNvPr>
          <p:cNvSpPr/>
          <p:nvPr/>
        </p:nvSpPr>
        <p:spPr>
          <a:xfrm>
            <a:off x="5971217" y="2396770"/>
            <a:ext cx="585955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  <a:latin typeface="Arial" panose="020B0604020202020204" pitchFamily="34" charset="0"/>
              </a:rPr>
              <a:t>Decentralized publishing, distribution and delivery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  <a:latin typeface="Arial" panose="020B0604020202020204" pitchFamily="34" charset="0"/>
              </a:rPr>
              <a:t>Fast and reliable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  <a:latin typeface="Arial" panose="020B0604020202020204" pitchFamily="34" charset="0"/>
              </a:rPr>
              <a:t>Free to participate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  <a:latin typeface="Arial" panose="020B0604020202020204" pitchFamily="34" charset="0"/>
              </a:rPr>
              <a:t>No censorship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  <a:latin typeface="Arial" panose="020B0604020202020204" pitchFamily="34" charset="0"/>
              </a:rPr>
              <a:t>Already live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E227A6-8172-43D4-AF4D-EA1AA309CB25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Minimizing Initial Size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22569" y="1534988"/>
            <a:ext cx="1394780" cy="730798"/>
            <a:chOff x="3287660" y="1166830"/>
            <a:chExt cx="1997865" cy="104678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801092-4F50-422D-9321-D82F824CFAD4}"/>
                </a:ext>
              </a:extLst>
            </p:cNvPr>
            <p:cNvSpPr/>
            <p:nvPr/>
          </p:nvSpPr>
          <p:spPr>
            <a:xfrm>
              <a:off x="3803319" y="1166830"/>
              <a:ext cx="1031319" cy="51565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3DC1F2"/>
                  </a:solidFill>
                </a:rPr>
                <a:t>!</a:t>
              </a:r>
              <a:endParaRPr lang="ru-RU" b="1" dirty="0">
                <a:solidFill>
                  <a:srgbClr val="3DC1F2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A5D244F-A131-40FD-9015-9A4B6E0321E2}"/>
                </a:ext>
              </a:extLst>
            </p:cNvPr>
            <p:cNvSpPr/>
            <p:nvPr/>
          </p:nvSpPr>
          <p:spPr>
            <a:xfrm>
              <a:off x="3287660" y="1697956"/>
              <a:ext cx="1031319" cy="51565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3DC1F2"/>
                  </a:solidFill>
                </a:rPr>
                <a:t>!</a:t>
              </a:r>
              <a:endParaRPr lang="ru-RU" b="1" dirty="0">
                <a:solidFill>
                  <a:srgbClr val="3DC1F2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B0B52C-2BCF-460E-9ACC-7DFD8C6507C0}"/>
                </a:ext>
              </a:extLst>
            </p:cNvPr>
            <p:cNvSpPr/>
            <p:nvPr/>
          </p:nvSpPr>
          <p:spPr>
            <a:xfrm>
              <a:off x="4254206" y="1697956"/>
              <a:ext cx="1031319" cy="51565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3DC1F2"/>
                  </a:solidFill>
                </a:rPr>
                <a:t>!</a:t>
              </a:r>
              <a:endParaRPr lang="ru-RU" b="1" dirty="0">
                <a:solidFill>
                  <a:srgbClr val="3DC1F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40243" y="4106407"/>
            <a:ext cx="1168664" cy="607578"/>
            <a:chOff x="3495198" y="4193304"/>
            <a:chExt cx="1507971" cy="78398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15E152-D353-470F-99BC-BB46D626F0C6}"/>
                </a:ext>
              </a:extLst>
            </p:cNvPr>
            <p:cNvSpPr/>
            <p:nvPr/>
          </p:nvSpPr>
          <p:spPr>
            <a:xfrm>
              <a:off x="4074126" y="4512765"/>
              <a:ext cx="929043" cy="46452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442AD1B-7AA5-460D-908F-D73BC8CBFD4E}"/>
                </a:ext>
              </a:extLst>
            </p:cNvPr>
            <p:cNvSpPr/>
            <p:nvPr/>
          </p:nvSpPr>
          <p:spPr>
            <a:xfrm>
              <a:off x="3900470" y="4193304"/>
              <a:ext cx="929043" cy="46452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989195-12A7-43F6-84E1-B5E4EEB5BB86}"/>
                </a:ext>
              </a:extLst>
            </p:cNvPr>
            <p:cNvSpPr/>
            <p:nvPr/>
          </p:nvSpPr>
          <p:spPr>
            <a:xfrm>
              <a:off x="3495198" y="4361191"/>
              <a:ext cx="929043" cy="4645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86FB046-4CF8-46D9-94BD-6EB251D6378D}"/>
              </a:ext>
            </a:extLst>
          </p:cNvPr>
          <p:cNvSpPr txBox="1"/>
          <p:nvPr/>
        </p:nvSpPr>
        <p:spPr>
          <a:xfrm>
            <a:off x="5757480" y="1434200"/>
            <a:ext cx="40764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0E0E0"/>
                </a:solidFill>
              </a:rPr>
              <a:t>Core</a:t>
            </a:r>
          </a:p>
          <a:p>
            <a:r>
              <a:rPr lang="en-US" dirty="0">
                <a:solidFill>
                  <a:srgbClr val="E0E0E0"/>
                </a:solidFill>
              </a:rPr>
              <a:t>Required to start application components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F58698-90CF-48BB-BA15-4DB339DC2576}"/>
              </a:ext>
            </a:extLst>
          </p:cNvPr>
          <p:cNvSpPr txBox="1"/>
          <p:nvPr/>
        </p:nvSpPr>
        <p:spPr>
          <a:xfrm>
            <a:off x="5757480" y="2730367"/>
            <a:ext cx="595111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0E0E0"/>
                </a:solidFill>
              </a:rPr>
              <a:t>Deferred</a:t>
            </a:r>
            <a:endParaRPr lang="en-US" dirty="0">
              <a:solidFill>
                <a:srgbClr val="E0E0E0"/>
              </a:solidFill>
            </a:endParaRPr>
          </a:p>
          <a:p>
            <a:r>
              <a:rPr lang="en-US" dirty="0">
                <a:solidFill>
                  <a:srgbClr val="E0E0E0"/>
                </a:solidFill>
              </a:rPr>
              <a:t>Can be downloaded in background after application is started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B0FD5E-521F-4A4B-89D8-0A07D4036827}"/>
              </a:ext>
            </a:extLst>
          </p:cNvPr>
          <p:cNvSpPr txBox="1"/>
          <p:nvPr/>
        </p:nvSpPr>
        <p:spPr>
          <a:xfrm>
            <a:off x="5781328" y="3927762"/>
            <a:ext cx="37615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0E0E0"/>
                </a:solidFill>
              </a:rPr>
              <a:t>Optional</a:t>
            </a:r>
          </a:p>
          <a:p>
            <a:r>
              <a:rPr lang="en-US" dirty="0">
                <a:solidFill>
                  <a:srgbClr val="E0E0E0"/>
                </a:solidFill>
              </a:rPr>
              <a:t>Plug-ins, add-ons, rarely used features</a:t>
            </a:r>
            <a:endParaRPr lang="ru-RU" dirty="0">
              <a:solidFill>
                <a:srgbClr val="E0E0E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80576" y="2873350"/>
            <a:ext cx="1235588" cy="634129"/>
            <a:chOff x="3380018" y="2765349"/>
            <a:chExt cx="1663403" cy="85369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7FF1BB9-F50A-4629-BAF3-257445E2A6BD}"/>
                </a:ext>
              </a:extLst>
            </p:cNvPr>
            <p:cNvSpPr/>
            <p:nvPr/>
          </p:nvSpPr>
          <p:spPr>
            <a:xfrm>
              <a:off x="3809769" y="3134393"/>
              <a:ext cx="969296" cy="48464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7552" y="3187245"/>
              <a:ext cx="370982" cy="370982"/>
            </a:xfrm>
            <a:prstGeom prst="rect">
              <a:avLst/>
            </a:prstGeom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7FF1BB9-F50A-4629-BAF3-257445E2A6BD}"/>
                </a:ext>
              </a:extLst>
            </p:cNvPr>
            <p:cNvSpPr/>
            <p:nvPr/>
          </p:nvSpPr>
          <p:spPr>
            <a:xfrm>
              <a:off x="4074125" y="2765349"/>
              <a:ext cx="969296" cy="48464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71908" y="2809887"/>
              <a:ext cx="370982" cy="370982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7FF1BB9-F50A-4629-BAF3-257445E2A6BD}"/>
                </a:ext>
              </a:extLst>
            </p:cNvPr>
            <p:cNvSpPr/>
            <p:nvPr/>
          </p:nvSpPr>
          <p:spPr>
            <a:xfrm>
              <a:off x="3380018" y="2900756"/>
              <a:ext cx="969296" cy="48464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801" y="2945293"/>
              <a:ext cx="370982" cy="370982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4B0FD5E-521F-4A4B-89D8-0A07D4036827}"/>
              </a:ext>
            </a:extLst>
          </p:cNvPr>
          <p:cNvSpPr txBox="1"/>
          <p:nvPr/>
        </p:nvSpPr>
        <p:spPr>
          <a:xfrm>
            <a:off x="5781328" y="5284926"/>
            <a:ext cx="51596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E0E0E0"/>
                </a:solidFill>
              </a:rPr>
              <a:t>Shared</a:t>
            </a:r>
          </a:p>
          <a:p>
            <a:r>
              <a:rPr lang="en-US" dirty="0">
                <a:solidFill>
                  <a:srgbClr val="E0E0E0"/>
                </a:solidFill>
              </a:rPr>
              <a:t>Different applications can use the same components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680576" y="5337479"/>
            <a:ext cx="1286338" cy="695115"/>
            <a:chOff x="3277349" y="5487395"/>
            <a:chExt cx="2040068" cy="110241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A5D244F-A131-40FD-9015-9A4B6E0321E2}"/>
                </a:ext>
              </a:extLst>
            </p:cNvPr>
            <p:cNvSpPr/>
            <p:nvPr/>
          </p:nvSpPr>
          <p:spPr>
            <a:xfrm>
              <a:off x="3277349" y="5487686"/>
              <a:ext cx="966546" cy="45339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rgbClr val="3DC1F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A5D244F-A131-40FD-9015-9A4B6E0321E2}"/>
                </a:ext>
              </a:extLst>
            </p:cNvPr>
            <p:cNvSpPr/>
            <p:nvPr/>
          </p:nvSpPr>
          <p:spPr>
            <a:xfrm>
              <a:off x="4350871" y="5487395"/>
              <a:ext cx="966546" cy="45339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rgbClr val="3DC1F2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A5D244F-A131-40FD-9015-9A4B6E0321E2}"/>
                </a:ext>
              </a:extLst>
            </p:cNvPr>
            <p:cNvSpPr/>
            <p:nvPr/>
          </p:nvSpPr>
          <p:spPr>
            <a:xfrm>
              <a:off x="3814076" y="6136415"/>
              <a:ext cx="966546" cy="45339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rgbClr val="3DC1F2"/>
                </a:solidFill>
              </a:endParaRPr>
            </a:p>
          </p:txBody>
        </p:sp>
        <p:cxnSp>
          <p:nvCxnSpPr>
            <p:cNvPr id="37" name="AutoShape 154"/>
            <p:cNvCxnSpPr>
              <a:cxnSpLocks noChangeShapeType="1"/>
              <a:stCxn id="35" idx="0"/>
              <a:endCxn id="33" idx="2"/>
            </p:cNvCxnSpPr>
            <p:nvPr/>
          </p:nvCxnSpPr>
          <p:spPr bwMode="auto">
            <a:xfrm flipH="1" flipV="1">
              <a:off x="3760622" y="5941084"/>
              <a:ext cx="536727" cy="19533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0" name="AutoShape 154"/>
            <p:cNvCxnSpPr>
              <a:cxnSpLocks noChangeShapeType="1"/>
              <a:stCxn id="34" idx="2"/>
              <a:endCxn id="35" idx="0"/>
            </p:cNvCxnSpPr>
            <p:nvPr/>
          </p:nvCxnSpPr>
          <p:spPr bwMode="auto">
            <a:xfrm flipH="1">
              <a:off x="4297349" y="5940793"/>
              <a:ext cx="536795" cy="19562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734688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C4CD90F7-6BD0-415C-AB88-14E18012C31E}"/>
              </a:ext>
            </a:extLst>
          </p:cNvPr>
          <p:cNvSpPr/>
          <p:nvPr/>
        </p:nvSpPr>
        <p:spPr>
          <a:xfrm>
            <a:off x="2135188" y="384830"/>
            <a:ext cx="7921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Distribution Management System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500FC1-F4D7-484E-9605-1933A1F0B1EF}"/>
              </a:ext>
            </a:extLst>
          </p:cNvPr>
          <p:cNvSpPr/>
          <p:nvPr/>
        </p:nvSpPr>
        <p:spPr>
          <a:xfrm>
            <a:off x="5824886" y="2373805"/>
            <a:ext cx="5646531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Decentralized cryptography-based registry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Permission-less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Publishing (Name-</a:t>
            </a:r>
            <a:r>
              <a:rPr lang="en-US" dirty="0" err="1">
                <a:solidFill>
                  <a:srgbClr val="E0E0E0"/>
                </a:solidFill>
              </a:rPr>
              <a:t>IpfsID</a:t>
            </a:r>
            <a:r>
              <a:rPr lang="en-US" dirty="0">
                <a:solidFill>
                  <a:srgbClr val="E0E0E0"/>
                </a:solidFill>
              </a:rPr>
              <a:t> binding)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Versioning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Anti-malware Certification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Searching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21278C9-026F-43C1-83AB-B6BB65D33321}"/>
              </a:ext>
            </a:extLst>
          </p:cNvPr>
          <p:cNvGrpSpPr/>
          <p:nvPr/>
        </p:nvGrpSpPr>
        <p:grpSpPr>
          <a:xfrm>
            <a:off x="2497966" y="2506081"/>
            <a:ext cx="2647616" cy="2292756"/>
            <a:chOff x="973966" y="2306576"/>
            <a:chExt cx="2647616" cy="2292756"/>
          </a:xfrm>
          <a:solidFill>
            <a:srgbClr val="021B24"/>
          </a:solidFill>
        </p:grpSpPr>
        <p:cxnSp>
          <p:nvCxnSpPr>
            <p:cNvPr id="311" name="AutoShape 171">
              <a:extLst>
                <a:ext uri="{FF2B5EF4-FFF2-40B4-BE49-F238E27FC236}">
                  <a16:creationId xmlns:a16="http://schemas.microsoft.com/office/drawing/2014/main" id="{BC18400C-0452-43EE-BD38-28ED8A8D89D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07215" y="4174832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7" name="AutoShape 168">
              <a:extLst>
                <a:ext uri="{FF2B5EF4-FFF2-40B4-BE49-F238E27FC236}">
                  <a16:creationId xmlns:a16="http://schemas.microsoft.com/office/drawing/2014/main" id="{808BB5AF-1D32-4E76-8E50-22C93F2461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112949" y="3496052"/>
              <a:ext cx="320317" cy="424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7" name="AutoShape 171">
              <a:extLst>
                <a:ext uri="{FF2B5EF4-FFF2-40B4-BE49-F238E27FC236}">
                  <a16:creationId xmlns:a16="http://schemas.microsoft.com/office/drawing/2014/main" id="{CB2EBA54-222E-4FEA-A3ED-1B5D61D851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73966" y="3530341"/>
              <a:ext cx="246314" cy="17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AutoShape 171">
              <a:extLst>
                <a:ext uri="{FF2B5EF4-FFF2-40B4-BE49-F238E27FC236}">
                  <a16:creationId xmlns:a16="http://schemas.microsoft.com/office/drawing/2014/main" id="{09E9DC43-8BA8-4C59-9FB9-C9192478D9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313095" y="4151154"/>
              <a:ext cx="308487" cy="12150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9" name="AutoShape 164"/>
            <p:cNvCxnSpPr>
              <a:cxnSpLocks noChangeShapeType="1"/>
            </p:cNvCxnSpPr>
            <p:nvPr/>
          </p:nvCxnSpPr>
          <p:spPr bwMode="auto">
            <a:xfrm flipH="1" flipV="1">
              <a:off x="1303099" y="3034949"/>
              <a:ext cx="313248" cy="18759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6" name="AutoShape 164"/>
            <p:cNvCxnSpPr>
              <a:cxnSpLocks noChangeShapeType="1"/>
            </p:cNvCxnSpPr>
            <p:nvPr/>
          </p:nvCxnSpPr>
          <p:spPr bwMode="auto">
            <a:xfrm flipH="1">
              <a:off x="993645" y="3691587"/>
              <a:ext cx="233401" cy="1988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4" name="AutoShape 149"/>
            <p:cNvCxnSpPr>
              <a:cxnSpLocks noChangeShapeType="1"/>
            </p:cNvCxnSpPr>
            <p:nvPr/>
          </p:nvCxnSpPr>
          <p:spPr bwMode="auto">
            <a:xfrm flipH="1" flipV="1">
              <a:off x="1867481" y="2510904"/>
              <a:ext cx="1208080" cy="33198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5" name="AutoShape 150"/>
            <p:cNvCxnSpPr>
              <a:cxnSpLocks noChangeShapeType="1"/>
            </p:cNvCxnSpPr>
            <p:nvPr/>
          </p:nvCxnSpPr>
          <p:spPr bwMode="auto">
            <a:xfrm>
              <a:off x="3075561" y="2838646"/>
              <a:ext cx="56695" cy="65230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6" name="AutoShape 151"/>
            <p:cNvCxnSpPr>
              <a:cxnSpLocks noChangeShapeType="1"/>
            </p:cNvCxnSpPr>
            <p:nvPr/>
          </p:nvCxnSpPr>
          <p:spPr bwMode="auto">
            <a:xfrm flipH="1">
              <a:off x="1612874" y="2511526"/>
              <a:ext cx="262044" cy="6929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7" name="AutoShape 152"/>
            <p:cNvCxnSpPr>
              <a:cxnSpLocks noChangeShapeType="1"/>
            </p:cNvCxnSpPr>
            <p:nvPr/>
          </p:nvCxnSpPr>
          <p:spPr bwMode="auto">
            <a:xfrm flipH="1" flipV="1">
              <a:off x="1616347" y="3207690"/>
              <a:ext cx="701597" cy="22677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8" name="AutoShape 153"/>
            <p:cNvCxnSpPr>
              <a:cxnSpLocks noChangeShapeType="1"/>
            </p:cNvCxnSpPr>
            <p:nvPr/>
          </p:nvCxnSpPr>
          <p:spPr bwMode="auto">
            <a:xfrm flipH="1" flipV="1">
              <a:off x="1867483" y="2511371"/>
              <a:ext cx="443576" cy="9188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9" name="AutoShape 154"/>
            <p:cNvCxnSpPr>
              <a:cxnSpLocks noChangeShapeType="1"/>
            </p:cNvCxnSpPr>
            <p:nvPr/>
          </p:nvCxnSpPr>
          <p:spPr bwMode="auto">
            <a:xfrm flipV="1">
              <a:off x="2298339" y="2838648"/>
              <a:ext cx="777221" cy="6068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0" name="AutoShape 155"/>
            <p:cNvCxnSpPr>
              <a:cxnSpLocks noChangeShapeType="1"/>
            </p:cNvCxnSpPr>
            <p:nvPr/>
          </p:nvCxnSpPr>
          <p:spPr bwMode="auto">
            <a:xfrm flipV="1">
              <a:off x="2619479" y="3489817"/>
              <a:ext cx="502696" cy="6534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1" name="AutoShape 156"/>
            <p:cNvCxnSpPr>
              <a:cxnSpLocks noChangeShapeType="1"/>
            </p:cNvCxnSpPr>
            <p:nvPr/>
          </p:nvCxnSpPr>
          <p:spPr bwMode="auto">
            <a:xfrm flipH="1" flipV="1">
              <a:off x="3132257" y="3496323"/>
              <a:ext cx="192120" cy="76797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2" name="AutoShape 157"/>
            <p:cNvCxnSpPr>
              <a:cxnSpLocks noChangeShapeType="1"/>
            </p:cNvCxnSpPr>
            <p:nvPr/>
          </p:nvCxnSpPr>
          <p:spPr bwMode="auto">
            <a:xfrm flipH="1" flipV="1">
              <a:off x="2619479" y="4143250"/>
              <a:ext cx="697376" cy="12104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3" name="AutoShape 158"/>
            <p:cNvCxnSpPr>
              <a:cxnSpLocks noChangeShapeType="1"/>
            </p:cNvCxnSpPr>
            <p:nvPr/>
          </p:nvCxnSpPr>
          <p:spPr bwMode="auto">
            <a:xfrm>
              <a:off x="2292267" y="3417202"/>
              <a:ext cx="327211" cy="72604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2" name="AutoShape 159"/>
            <p:cNvCxnSpPr>
              <a:cxnSpLocks noChangeShapeType="1"/>
            </p:cNvCxnSpPr>
            <p:nvPr/>
          </p:nvCxnSpPr>
          <p:spPr bwMode="auto">
            <a:xfrm flipH="1">
              <a:off x="1233395" y="3426622"/>
              <a:ext cx="1084549" cy="2873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3" name="AutoShape 160"/>
            <p:cNvCxnSpPr>
              <a:cxnSpLocks noChangeShapeType="1"/>
            </p:cNvCxnSpPr>
            <p:nvPr/>
          </p:nvCxnSpPr>
          <p:spPr bwMode="auto">
            <a:xfrm flipH="1">
              <a:off x="1746125" y="3417202"/>
              <a:ext cx="564168" cy="8854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4" name="AutoShape 161"/>
            <p:cNvCxnSpPr>
              <a:cxnSpLocks noChangeShapeType="1"/>
            </p:cNvCxnSpPr>
            <p:nvPr/>
          </p:nvCxnSpPr>
          <p:spPr bwMode="auto">
            <a:xfrm>
              <a:off x="1231028" y="3700627"/>
              <a:ext cx="518857" cy="60524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5" name="AutoShape 162"/>
            <p:cNvCxnSpPr>
              <a:cxnSpLocks noChangeShapeType="1"/>
            </p:cNvCxnSpPr>
            <p:nvPr/>
          </p:nvCxnSpPr>
          <p:spPr bwMode="auto">
            <a:xfrm flipV="1">
              <a:off x="1746125" y="4140841"/>
              <a:ext cx="868526" cy="1478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6" name="AutoShape 163"/>
            <p:cNvCxnSpPr>
              <a:cxnSpLocks noChangeShapeType="1"/>
            </p:cNvCxnSpPr>
            <p:nvPr/>
          </p:nvCxnSpPr>
          <p:spPr bwMode="auto">
            <a:xfrm flipV="1">
              <a:off x="1515303" y="4278259"/>
              <a:ext cx="242104" cy="17783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7" name="AutoShape 164"/>
            <p:cNvCxnSpPr>
              <a:cxnSpLocks noChangeShapeType="1"/>
            </p:cNvCxnSpPr>
            <p:nvPr/>
          </p:nvCxnSpPr>
          <p:spPr bwMode="auto">
            <a:xfrm flipH="1" flipV="1">
              <a:off x="1751133" y="4302640"/>
              <a:ext cx="162136" cy="1962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8" name="AutoShape 165"/>
            <p:cNvCxnSpPr>
              <a:cxnSpLocks noChangeShapeType="1"/>
            </p:cNvCxnSpPr>
            <p:nvPr/>
          </p:nvCxnSpPr>
          <p:spPr bwMode="auto">
            <a:xfrm flipH="1" flipV="1">
              <a:off x="1581069" y="2373477"/>
              <a:ext cx="293848" cy="1343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9" name="AutoShape 166"/>
            <p:cNvCxnSpPr>
              <a:cxnSpLocks noChangeShapeType="1"/>
            </p:cNvCxnSpPr>
            <p:nvPr/>
          </p:nvCxnSpPr>
          <p:spPr bwMode="auto">
            <a:xfrm flipH="1">
              <a:off x="1877794" y="2306576"/>
              <a:ext cx="205766" cy="20364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1" name="AutoShape 167"/>
            <p:cNvCxnSpPr>
              <a:cxnSpLocks noChangeShapeType="1"/>
            </p:cNvCxnSpPr>
            <p:nvPr/>
          </p:nvCxnSpPr>
          <p:spPr bwMode="auto">
            <a:xfrm flipH="1">
              <a:off x="3075560" y="2507723"/>
              <a:ext cx="78487" cy="3351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2" name="AutoShape 168"/>
            <p:cNvCxnSpPr>
              <a:cxnSpLocks noChangeShapeType="1"/>
            </p:cNvCxnSpPr>
            <p:nvPr/>
          </p:nvCxnSpPr>
          <p:spPr bwMode="auto">
            <a:xfrm flipH="1">
              <a:off x="3075561" y="2728251"/>
              <a:ext cx="314550" cy="114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3" name="AutoShape 169"/>
            <p:cNvCxnSpPr>
              <a:cxnSpLocks noChangeShapeType="1"/>
            </p:cNvCxnSpPr>
            <p:nvPr/>
          </p:nvCxnSpPr>
          <p:spPr bwMode="auto">
            <a:xfrm>
              <a:off x="3075560" y="2838646"/>
              <a:ext cx="314551" cy="1100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5" name="AutoShape 171"/>
            <p:cNvCxnSpPr>
              <a:cxnSpLocks noChangeShapeType="1"/>
            </p:cNvCxnSpPr>
            <p:nvPr/>
          </p:nvCxnSpPr>
          <p:spPr bwMode="auto">
            <a:xfrm>
              <a:off x="3324377" y="4264298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6" name="AutoShape 164">
              <a:extLst>
                <a:ext uri="{FF2B5EF4-FFF2-40B4-BE49-F238E27FC236}">
                  <a16:creationId xmlns:a16="http://schemas.microsoft.com/office/drawing/2014/main" id="{4F3CDCF2-E84D-424E-92F8-10D5D6EE57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19069" y="3201623"/>
              <a:ext cx="397278" cy="49900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09E359B3-D494-4D77-986A-A50E8E6BA17C}"/>
                </a:ext>
              </a:extLst>
            </p:cNvPr>
            <p:cNvGrpSpPr/>
            <p:nvPr/>
          </p:nvGrpSpPr>
          <p:grpSpPr>
            <a:xfrm>
              <a:off x="1641292" y="411706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24" name="Rectangle 43">
                <a:extLst>
                  <a:ext uri="{FF2B5EF4-FFF2-40B4-BE49-F238E27FC236}">
                    <a16:creationId xmlns:a16="http://schemas.microsoft.com/office/drawing/2014/main" id="{1C8FE2FE-240A-4E60-8A72-71E04976584B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25" name="AutoShape 164">
                <a:extLst>
                  <a:ext uri="{FF2B5EF4-FFF2-40B4-BE49-F238E27FC236}">
                    <a16:creationId xmlns:a16="http://schemas.microsoft.com/office/drawing/2014/main" id="{D5AD05DD-65FA-4BB4-B013-AAA375DD87C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6" name="AutoShape 164">
                <a:extLst>
                  <a:ext uri="{FF2B5EF4-FFF2-40B4-BE49-F238E27FC236}">
                    <a16:creationId xmlns:a16="http://schemas.microsoft.com/office/drawing/2014/main" id="{DFEF6B50-4008-4A13-8236-9BDA652C2E3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7" name="AutoShape 164">
                <a:extLst>
                  <a:ext uri="{FF2B5EF4-FFF2-40B4-BE49-F238E27FC236}">
                    <a16:creationId xmlns:a16="http://schemas.microsoft.com/office/drawing/2014/main" id="{9FF12C36-C4E7-4C7A-A5F9-C8253C87962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8" name="AutoShape 164">
                <a:extLst>
                  <a:ext uri="{FF2B5EF4-FFF2-40B4-BE49-F238E27FC236}">
                    <a16:creationId xmlns:a16="http://schemas.microsoft.com/office/drawing/2014/main" id="{F3EA24DB-148F-4139-91F5-316F1551823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9" name="AutoShape 164">
                <a:extLst>
                  <a:ext uri="{FF2B5EF4-FFF2-40B4-BE49-F238E27FC236}">
                    <a16:creationId xmlns:a16="http://schemas.microsoft.com/office/drawing/2014/main" id="{E7B6019F-6D70-48E8-8891-6E69C535A81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8C8B0AA9-8731-4872-932C-5F0546F10498}"/>
                </a:ext>
              </a:extLst>
            </p:cNvPr>
            <p:cNvGrpSpPr/>
            <p:nvPr/>
          </p:nvGrpSpPr>
          <p:grpSpPr>
            <a:xfrm>
              <a:off x="2217058" y="326068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31" name="Rectangle 43">
                <a:extLst>
                  <a:ext uri="{FF2B5EF4-FFF2-40B4-BE49-F238E27FC236}">
                    <a16:creationId xmlns:a16="http://schemas.microsoft.com/office/drawing/2014/main" id="{33FEF902-9B72-4B0F-841C-150225E983BC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32" name="AutoShape 164">
                <a:extLst>
                  <a:ext uri="{FF2B5EF4-FFF2-40B4-BE49-F238E27FC236}">
                    <a16:creationId xmlns:a16="http://schemas.microsoft.com/office/drawing/2014/main" id="{F8DB603B-3095-41B9-A4EF-8FBDEED34EC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33" name="AutoShape 164">
                <a:extLst>
                  <a:ext uri="{FF2B5EF4-FFF2-40B4-BE49-F238E27FC236}">
                    <a16:creationId xmlns:a16="http://schemas.microsoft.com/office/drawing/2014/main" id="{A447EF75-6581-4436-8895-49232EC1E3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34" name="AutoShape 164">
                <a:extLst>
                  <a:ext uri="{FF2B5EF4-FFF2-40B4-BE49-F238E27FC236}">
                    <a16:creationId xmlns:a16="http://schemas.microsoft.com/office/drawing/2014/main" id="{9098FF6D-90A4-4D55-984C-31F6F636F91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35" name="AutoShape 164">
                <a:extLst>
                  <a:ext uri="{FF2B5EF4-FFF2-40B4-BE49-F238E27FC236}">
                    <a16:creationId xmlns:a16="http://schemas.microsoft.com/office/drawing/2014/main" id="{C7B86254-A9CA-456E-9AAA-B6A2D3B8508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36" name="AutoShape 164">
                <a:extLst>
                  <a:ext uri="{FF2B5EF4-FFF2-40B4-BE49-F238E27FC236}">
                    <a16:creationId xmlns:a16="http://schemas.microsoft.com/office/drawing/2014/main" id="{50E676C5-622F-425C-A2BD-E8253C71BF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DAB1DB4D-6528-48AF-961C-936DEC341951}"/>
                </a:ext>
              </a:extLst>
            </p:cNvPr>
            <p:cNvGrpSpPr/>
            <p:nvPr/>
          </p:nvGrpSpPr>
          <p:grpSpPr>
            <a:xfrm>
              <a:off x="1772032" y="234477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38" name="Rectangle 43">
                <a:extLst>
                  <a:ext uri="{FF2B5EF4-FFF2-40B4-BE49-F238E27FC236}">
                    <a16:creationId xmlns:a16="http://schemas.microsoft.com/office/drawing/2014/main" id="{03270E65-157C-474D-83EA-54A1122E6974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39" name="AutoShape 164">
                <a:extLst>
                  <a:ext uri="{FF2B5EF4-FFF2-40B4-BE49-F238E27FC236}">
                    <a16:creationId xmlns:a16="http://schemas.microsoft.com/office/drawing/2014/main" id="{61B89216-39C8-4B42-945F-B5DD2ED0AB7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0" name="AutoShape 164">
                <a:extLst>
                  <a:ext uri="{FF2B5EF4-FFF2-40B4-BE49-F238E27FC236}">
                    <a16:creationId xmlns:a16="http://schemas.microsoft.com/office/drawing/2014/main" id="{DD7AD12F-7C9E-4657-8F6C-E44EF80C690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1" name="AutoShape 164">
                <a:extLst>
                  <a:ext uri="{FF2B5EF4-FFF2-40B4-BE49-F238E27FC236}">
                    <a16:creationId xmlns:a16="http://schemas.microsoft.com/office/drawing/2014/main" id="{50646297-A455-4605-9F5C-56F6654AD7B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2" name="AutoShape 164">
                <a:extLst>
                  <a:ext uri="{FF2B5EF4-FFF2-40B4-BE49-F238E27FC236}">
                    <a16:creationId xmlns:a16="http://schemas.microsoft.com/office/drawing/2014/main" id="{F4D541A9-DF34-4985-B0F4-31F8DA8771B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3" name="AutoShape 164">
                <a:extLst>
                  <a:ext uri="{FF2B5EF4-FFF2-40B4-BE49-F238E27FC236}">
                    <a16:creationId xmlns:a16="http://schemas.microsoft.com/office/drawing/2014/main" id="{A1F2E1BF-E133-4161-9DA9-7BBC82F8B2C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3AB2E11E-B476-4DC1-BE7D-30A0CB2DD19E}"/>
                </a:ext>
              </a:extLst>
            </p:cNvPr>
            <p:cNvGrpSpPr/>
            <p:nvPr/>
          </p:nvGrpSpPr>
          <p:grpSpPr>
            <a:xfrm>
              <a:off x="1515303" y="303494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45" name="Rectangle 43">
                <a:extLst>
                  <a:ext uri="{FF2B5EF4-FFF2-40B4-BE49-F238E27FC236}">
                    <a16:creationId xmlns:a16="http://schemas.microsoft.com/office/drawing/2014/main" id="{F25A57C2-5A72-4DB0-8460-31819B9B6107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46" name="AutoShape 164">
                <a:extLst>
                  <a:ext uri="{FF2B5EF4-FFF2-40B4-BE49-F238E27FC236}">
                    <a16:creationId xmlns:a16="http://schemas.microsoft.com/office/drawing/2014/main" id="{652724A4-B42C-47CA-841F-9491DBCF0A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7" name="AutoShape 164">
                <a:extLst>
                  <a:ext uri="{FF2B5EF4-FFF2-40B4-BE49-F238E27FC236}">
                    <a16:creationId xmlns:a16="http://schemas.microsoft.com/office/drawing/2014/main" id="{82D5B3CF-6956-4D8A-A9E9-2F1A574FC8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8" name="AutoShape 164">
                <a:extLst>
                  <a:ext uri="{FF2B5EF4-FFF2-40B4-BE49-F238E27FC236}">
                    <a16:creationId xmlns:a16="http://schemas.microsoft.com/office/drawing/2014/main" id="{B4609B7D-DB35-4CF2-9AFA-713B5366194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49" name="AutoShape 164">
                <a:extLst>
                  <a:ext uri="{FF2B5EF4-FFF2-40B4-BE49-F238E27FC236}">
                    <a16:creationId xmlns:a16="http://schemas.microsoft.com/office/drawing/2014/main" id="{AB5258C3-B6CA-4DB4-ADFE-AF5A0E7CD2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0" name="AutoShape 164">
                <a:extLst>
                  <a:ext uri="{FF2B5EF4-FFF2-40B4-BE49-F238E27FC236}">
                    <a16:creationId xmlns:a16="http://schemas.microsoft.com/office/drawing/2014/main" id="{E57B377C-1B87-4A40-A0CB-41A8F062F46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D2A40168-4AF7-451C-A4FB-F34EBB78BC04}"/>
                </a:ext>
              </a:extLst>
            </p:cNvPr>
            <p:cNvGrpSpPr/>
            <p:nvPr/>
          </p:nvGrpSpPr>
          <p:grpSpPr>
            <a:xfrm>
              <a:off x="1127079" y="3530872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52" name="Rectangle 43">
                <a:extLst>
                  <a:ext uri="{FF2B5EF4-FFF2-40B4-BE49-F238E27FC236}">
                    <a16:creationId xmlns:a16="http://schemas.microsoft.com/office/drawing/2014/main" id="{08934059-246F-4F28-AC52-5C875132E72B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53" name="AutoShape 164">
                <a:extLst>
                  <a:ext uri="{FF2B5EF4-FFF2-40B4-BE49-F238E27FC236}">
                    <a16:creationId xmlns:a16="http://schemas.microsoft.com/office/drawing/2014/main" id="{57633DCC-1448-4C2A-A1D5-58DDB68E746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4" name="AutoShape 164">
                <a:extLst>
                  <a:ext uri="{FF2B5EF4-FFF2-40B4-BE49-F238E27FC236}">
                    <a16:creationId xmlns:a16="http://schemas.microsoft.com/office/drawing/2014/main" id="{D3A44697-02E3-41F8-8002-FC67288F12F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5" name="AutoShape 164">
                <a:extLst>
                  <a:ext uri="{FF2B5EF4-FFF2-40B4-BE49-F238E27FC236}">
                    <a16:creationId xmlns:a16="http://schemas.microsoft.com/office/drawing/2014/main" id="{0033D364-5CDF-493B-A13A-98A68390F09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6" name="AutoShape 164">
                <a:extLst>
                  <a:ext uri="{FF2B5EF4-FFF2-40B4-BE49-F238E27FC236}">
                    <a16:creationId xmlns:a16="http://schemas.microsoft.com/office/drawing/2014/main" id="{86CED804-15FF-4AA4-A566-F5DB741166C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7" name="AutoShape 164">
                <a:extLst>
                  <a:ext uri="{FF2B5EF4-FFF2-40B4-BE49-F238E27FC236}">
                    <a16:creationId xmlns:a16="http://schemas.microsoft.com/office/drawing/2014/main" id="{0088117F-F135-4372-A42C-CBF631DDA68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47A41924-C55B-425F-8AE6-BFC7456E0046}"/>
                </a:ext>
              </a:extLst>
            </p:cNvPr>
            <p:cNvGrpSpPr/>
            <p:nvPr/>
          </p:nvGrpSpPr>
          <p:grpSpPr>
            <a:xfrm>
              <a:off x="2997358" y="2676064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59" name="Rectangle 43">
                <a:extLst>
                  <a:ext uri="{FF2B5EF4-FFF2-40B4-BE49-F238E27FC236}">
                    <a16:creationId xmlns:a16="http://schemas.microsoft.com/office/drawing/2014/main" id="{9CF641D1-C0CF-43B0-B928-59592E00D235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60" name="AutoShape 164">
                <a:extLst>
                  <a:ext uri="{FF2B5EF4-FFF2-40B4-BE49-F238E27FC236}">
                    <a16:creationId xmlns:a16="http://schemas.microsoft.com/office/drawing/2014/main" id="{DE7906EF-3C3A-443F-91F0-9912AC44050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61" name="AutoShape 164">
                <a:extLst>
                  <a:ext uri="{FF2B5EF4-FFF2-40B4-BE49-F238E27FC236}">
                    <a16:creationId xmlns:a16="http://schemas.microsoft.com/office/drawing/2014/main" id="{F71A6907-20F4-4419-81C6-7A8DF7CE27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62" name="AutoShape 164">
                <a:extLst>
                  <a:ext uri="{FF2B5EF4-FFF2-40B4-BE49-F238E27FC236}">
                    <a16:creationId xmlns:a16="http://schemas.microsoft.com/office/drawing/2014/main" id="{DBAE427A-59BE-400E-80E7-7E88BA0204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63" name="AutoShape 164">
                <a:extLst>
                  <a:ext uri="{FF2B5EF4-FFF2-40B4-BE49-F238E27FC236}">
                    <a16:creationId xmlns:a16="http://schemas.microsoft.com/office/drawing/2014/main" id="{57EABD2C-DEDB-4B8D-A40C-C01793A49FE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64" name="AutoShape 164">
                <a:extLst>
                  <a:ext uri="{FF2B5EF4-FFF2-40B4-BE49-F238E27FC236}">
                    <a16:creationId xmlns:a16="http://schemas.microsoft.com/office/drawing/2014/main" id="{D015FB4B-4174-46E0-90D3-24DA9FF0380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8429558F-FF58-480A-AF6C-6774C76F2DA1}"/>
                </a:ext>
              </a:extLst>
            </p:cNvPr>
            <p:cNvGrpSpPr/>
            <p:nvPr/>
          </p:nvGrpSpPr>
          <p:grpSpPr>
            <a:xfrm>
              <a:off x="3045818" y="3340606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66" name="Rectangle 43">
                <a:extLst>
                  <a:ext uri="{FF2B5EF4-FFF2-40B4-BE49-F238E27FC236}">
                    <a16:creationId xmlns:a16="http://schemas.microsoft.com/office/drawing/2014/main" id="{C354128E-7EAE-419F-8F2B-2A40448FD406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67" name="AutoShape 164">
                <a:extLst>
                  <a:ext uri="{FF2B5EF4-FFF2-40B4-BE49-F238E27FC236}">
                    <a16:creationId xmlns:a16="http://schemas.microsoft.com/office/drawing/2014/main" id="{6B00FDA4-15E2-4619-9E47-4EA9F6EAB1E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68" name="AutoShape 164">
                <a:extLst>
                  <a:ext uri="{FF2B5EF4-FFF2-40B4-BE49-F238E27FC236}">
                    <a16:creationId xmlns:a16="http://schemas.microsoft.com/office/drawing/2014/main" id="{7103B463-1BDD-40FD-AF5B-8C361ADC817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69" name="AutoShape 164">
                <a:extLst>
                  <a:ext uri="{FF2B5EF4-FFF2-40B4-BE49-F238E27FC236}">
                    <a16:creationId xmlns:a16="http://schemas.microsoft.com/office/drawing/2014/main" id="{88E7C58D-4763-4E61-AE98-DC629333961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0" name="AutoShape 164">
                <a:extLst>
                  <a:ext uri="{FF2B5EF4-FFF2-40B4-BE49-F238E27FC236}">
                    <a16:creationId xmlns:a16="http://schemas.microsoft.com/office/drawing/2014/main" id="{9F889E91-7C3B-4015-A422-C1BE64FA221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1" name="AutoShape 164">
                <a:extLst>
                  <a:ext uri="{FF2B5EF4-FFF2-40B4-BE49-F238E27FC236}">
                    <a16:creationId xmlns:a16="http://schemas.microsoft.com/office/drawing/2014/main" id="{2E2D7415-9CCA-4780-A499-E01639EBFCA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EDDF265B-A1A7-4066-A70E-4C7EF0ABA713}"/>
                </a:ext>
              </a:extLst>
            </p:cNvPr>
            <p:cNvGrpSpPr/>
            <p:nvPr/>
          </p:nvGrpSpPr>
          <p:grpSpPr>
            <a:xfrm>
              <a:off x="3248874" y="409896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73" name="Rectangle 43">
                <a:extLst>
                  <a:ext uri="{FF2B5EF4-FFF2-40B4-BE49-F238E27FC236}">
                    <a16:creationId xmlns:a16="http://schemas.microsoft.com/office/drawing/2014/main" id="{4372FEB4-568A-43B2-A2CC-AC320097EF6E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74" name="AutoShape 164">
                <a:extLst>
                  <a:ext uri="{FF2B5EF4-FFF2-40B4-BE49-F238E27FC236}">
                    <a16:creationId xmlns:a16="http://schemas.microsoft.com/office/drawing/2014/main" id="{2E42DFE8-3226-4D22-9EE5-0366C82F95C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5" name="AutoShape 164">
                <a:extLst>
                  <a:ext uri="{FF2B5EF4-FFF2-40B4-BE49-F238E27FC236}">
                    <a16:creationId xmlns:a16="http://schemas.microsoft.com/office/drawing/2014/main" id="{594260F0-91EE-4ED9-A7D7-4B7B5DED39C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6" name="AutoShape 164">
                <a:extLst>
                  <a:ext uri="{FF2B5EF4-FFF2-40B4-BE49-F238E27FC236}">
                    <a16:creationId xmlns:a16="http://schemas.microsoft.com/office/drawing/2014/main" id="{4A739D77-81EC-4133-A70E-0FDC8D5C2BB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7" name="AutoShape 164">
                <a:extLst>
                  <a:ext uri="{FF2B5EF4-FFF2-40B4-BE49-F238E27FC236}">
                    <a16:creationId xmlns:a16="http://schemas.microsoft.com/office/drawing/2014/main" id="{1B949F8A-BCE0-4E04-9833-177226EFEB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8" name="AutoShape 164">
                <a:extLst>
                  <a:ext uri="{FF2B5EF4-FFF2-40B4-BE49-F238E27FC236}">
                    <a16:creationId xmlns:a16="http://schemas.microsoft.com/office/drawing/2014/main" id="{E4C29BC8-4EB2-4411-B500-578D68047C8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3A9E9FD3-8733-4847-8EF7-748E33926695}"/>
                </a:ext>
              </a:extLst>
            </p:cNvPr>
            <p:cNvGrpSpPr/>
            <p:nvPr/>
          </p:nvGrpSpPr>
          <p:grpSpPr>
            <a:xfrm>
              <a:off x="2519816" y="397373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80" name="Rectangle 43">
                <a:extLst>
                  <a:ext uri="{FF2B5EF4-FFF2-40B4-BE49-F238E27FC236}">
                    <a16:creationId xmlns:a16="http://schemas.microsoft.com/office/drawing/2014/main" id="{08D5E15B-399B-4994-96B1-8602DF721F9B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81" name="AutoShape 164">
                <a:extLst>
                  <a:ext uri="{FF2B5EF4-FFF2-40B4-BE49-F238E27FC236}">
                    <a16:creationId xmlns:a16="http://schemas.microsoft.com/office/drawing/2014/main" id="{FD24A05D-E069-4C81-8783-D614FD9F63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2" name="AutoShape 164">
                <a:extLst>
                  <a:ext uri="{FF2B5EF4-FFF2-40B4-BE49-F238E27FC236}">
                    <a16:creationId xmlns:a16="http://schemas.microsoft.com/office/drawing/2014/main" id="{39CF8DAC-E7F1-4F0A-B9AD-7907E53DA36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3" name="AutoShape 164">
                <a:extLst>
                  <a:ext uri="{FF2B5EF4-FFF2-40B4-BE49-F238E27FC236}">
                    <a16:creationId xmlns:a16="http://schemas.microsoft.com/office/drawing/2014/main" id="{24BD72B7-8CE1-45A0-A6CF-A46CCABE880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4" name="AutoShape 164">
                <a:extLst>
                  <a:ext uri="{FF2B5EF4-FFF2-40B4-BE49-F238E27FC236}">
                    <a16:creationId xmlns:a16="http://schemas.microsoft.com/office/drawing/2014/main" id="{A78F8CA8-73C8-4254-AE9B-5438B5E3088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5" name="AutoShape 164">
                <a:extLst>
                  <a:ext uri="{FF2B5EF4-FFF2-40B4-BE49-F238E27FC236}">
                    <a16:creationId xmlns:a16="http://schemas.microsoft.com/office/drawing/2014/main" id="{E973EF5F-BB45-46C4-902C-72E3CC9DF7E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4448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2069AB-445E-4570-A12A-E9C72CE3B7C6}"/>
              </a:ext>
            </a:extLst>
          </p:cNvPr>
          <p:cNvSpPr/>
          <p:nvPr/>
        </p:nvSpPr>
        <p:spPr>
          <a:xfrm>
            <a:off x="2135187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</a:rPr>
              <a:t>Internet Layers</a:t>
            </a:r>
            <a:endParaRPr lang="ru-RU" sz="2800" dirty="0">
              <a:solidFill>
                <a:srgbClr val="3DC1F2"/>
              </a:solidFill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9FD63A9-6632-4A2F-A7B3-2F79CAE8B2B7}"/>
              </a:ext>
            </a:extLst>
          </p:cNvPr>
          <p:cNvCxnSpPr/>
          <p:nvPr/>
        </p:nvCxnSpPr>
        <p:spPr>
          <a:xfrm>
            <a:off x="2593789" y="3854824"/>
            <a:ext cx="6963069" cy="0"/>
          </a:xfrm>
          <a:prstGeom prst="line">
            <a:avLst/>
          </a:prstGeom>
          <a:ln w="19050">
            <a:solidFill>
              <a:srgbClr val="3DC1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Up-Down 1">
            <a:extLst>
              <a:ext uri="{FF2B5EF4-FFF2-40B4-BE49-F238E27FC236}">
                <a16:creationId xmlns:a16="http://schemas.microsoft.com/office/drawing/2014/main" id="{ADAA62CE-3D47-4B55-853A-3687CA2BFA52}"/>
              </a:ext>
            </a:extLst>
          </p:cNvPr>
          <p:cNvSpPr/>
          <p:nvPr/>
        </p:nvSpPr>
        <p:spPr>
          <a:xfrm>
            <a:off x="5822195" y="3542920"/>
            <a:ext cx="506254" cy="623808"/>
          </a:xfrm>
          <a:prstGeom prst="upDownArrow">
            <a:avLst/>
          </a:prstGeom>
          <a:solidFill>
            <a:srgbClr val="021B24"/>
          </a:solidFill>
          <a:ln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6CA8118-5A9F-4193-A842-8B75DC87742E}"/>
              </a:ext>
            </a:extLst>
          </p:cNvPr>
          <p:cNvSpPr/>
          <p:nvPr/>
        </p:nvSpPr>
        <p:spPr>
          <a:xfrm>
            <a:off x="2433304" y="4445200"/>
            <a:ext cx="1894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Business/storage 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layer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Server-side</a:t>
            </a:r>
            <a:endParaRPr lang="ru-RU" dirty="0">
              <a:solidFill>
                <a:srgbClr val="E0E0E0"/>
              </a:solidFill>
            </a:endParaRP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Back-end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0980F0D-D966-4DB4-A4A3-E7961C27174B}"/>
              </a:ext>
            </a:extLst>
          </p:cNvPr>
          <p:cNvSpPr/>
          <p:nvPr/>
        </p:nvSpPr>
        <p:spPr>
          <a:xfrm>
            <a:off x="2444990" y="2253591"/>
            <a:ext cx="1378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User layer</a:t>
            </a:r>
            <a:endParaRPr lang="ru-RU" dirty="0">
              <a:solidFill>
                <a:srgbClr val="E0E0E0"/>
              </a:solidFill>
            </a:endParaRP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Client-side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Front-end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F2BD357-E47F-4769-BBFB-B3D21EBB4D64}"/>
              </a:ext>
            </a:extLst>
          </p:cNvPr>
          <p:cNvGrpSpPr/>
          <p:nvPr/>
        </p:nvGrpSpPr>
        <p:grpSpPr>
          <a:xfrm>
            <a:off x="7687933" y="4497534"/>
            <a:ext cx="1165983" cy="1009706"/>
            <a:chOff x="3956988" y="1653022"/>
            <a:chExt cx="1165983" cy="1009706"/>
          </a:xfrm>
        </p:grpSpPr>
        <p:cxnSp>
          <p:nvCxnSpPr>
            <p:cNvPr id="261" name="AutoShape 171">
              <a:extLst>
                <a:ext uri="{FF2B5EF4-FFF2-40B4-BE49-F238E27FC236}">
                  <a16:creationId xmlns:a16="http://schemas.microsoft.com/office/drawing/2014/main" id="{EFF39399-1FD7-47F2-BBEE-6C86C4C99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6254" y="2475783"/>
              <a:ext cx="28949" cy="14754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2" name="AutoShape 168">
              <a:extLst>
                <a:ext uri="{FF2B5EF4-FFF2-40B4-BE49-F238E27FC236}">
                  <a16:creationId xmlns:a16="http://schemas.microsoft.com/office/drawing/2014/main" id="{380AD7A6-990B-409A-8149-4E9F985543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98974" y="2176855"/>
              <a:ext cx="141064" cy="186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3" name="AutoShape 171">
              <a:extLst>
                <a:ext uri="{FF2B5EF4-FFF2-40B4-BE49-F238E27FC236}">
                  <a16:creationId xmlns:a16="http://schemas.microsoft.com/office/drawing/2014/main" id="{53C6FB1D-2355-49ED-AFE6-9A98386E7B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56988" y="2191955"/>
              <a:ext cx="108474" cy="7837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4" name="AutoShape 171">
              <a:extLst>
                <a:ext uri="{FF2B5EF4-FFF2-40B4-BE49-F238E27FC236}">
                  <a16:creationId xmlns:a16="http://schemas.microsoft.com/office/drawing/2014/main" id="{198FBB51-886A-45BE-B327-07A148FAE5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87116" y="2465355"/>
              <a:ext cx="135855" cy="5351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5" name="AutoShape 164">
              <a:extLst>
                <a:ext uri="{FF2B5EF4-FFF2-40B4-BE49-F238E27FC236}">
                  <a16:creationId xmlns:a16="http://schemas.microsoft.com/office/drawing/2014/main" id="{5E32440D-7022-4278-A153-C4FB180BB7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101935" y="1973790"/>
              <a:ext cx="137951" cy="8261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6" name="AutoShape 164">
              <a:extLst>
                <a:ext uri="{FF2B5EF4-FFF2-40B4-BE49-F238E27FC236}">
                  <a16:creationId xmlns:a16="http://schemas.microsoft.com/office/drawing/2014/main" id="{9F7E93C8-2B70-47AA-B74B-E18C6B3772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965654" y="2262967"/>
              <a:ext cx="102787" cy="8757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7" name="AutoShape 149">
              <a:extLst>
                <a:ext uri="{FF2B5EF4-FFF2-40B4-BE49-F238E27FC236}">
                  <a16:creationId xmlns:a16="http://schemas.microsoft.com/office/drawing/2014/main" id="{13FEF6FC-EBA3-4181-8D8A-E062854A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350483" y="1743006"/>
              <a:ext cx="532026" cy="14620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8" name="AutoShape 150">
              <a:extLst>
                <a:ext uri="{FF2B5EF4-FFF2-40B4-BE49-F238E27FC236}">
                  <a16:creationId xmlns:a16="http://schemas.microsoft.com/office/drawing/2014/main" id="{7A0C5AED-24F9-44D4-9993-4BA7C5F309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82509" y="1887340"/>
              <a:ext cx="24968" cy="28726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9" name="AutoShape 151">
              <a:extLst>
                <a:ext uri="{FF2B5EF4-FFF2-40B4-BE49-F238E27FC236}">
                  <a16:creationId xmlns:a16="http://schemas.microsoft.com/office/drawing/2014/main" id="{5F875D2B-2242-4264-9871-7C34023488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38357" y="1743280"/>
              <a:ext cx="115401" cy="30516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0" name="AutoShape 152">
              <a:extLst>
                <a:ext uri="{FF2B5EF4-FFF2-40B4-BE49-F238E27FC236}">
                  <a16:creationId xmlns:a16="http://schemas.microsoft.com/office/drawing/2014/main" id="{E1239ECD-F84E-4B06-BFBD-F439BE53E4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39886" y="2049863"/>
              <a:ext cx="308976" cy="9987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1" name="AutoShape 153">
              <a:extLst>
                <a:ext uri="{FF2B5EF4-FFF2-40B4-BE49-F238E27FC236}">
                  <a16:creationId xmlns:a16="http://schemas.microsoft.com/office/drawing/2014/main" id="{2A5B74F2-E7B9-4367-9D7F-2CF7FB11B6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350484" y="1743212"/>
              <a:ext cx="195346" cy="40464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2" name="AutoShape 154">
              <a:extLst>
                <a:ext uri="{FF2B5EF4-FFF2-40B4-BE49-F238E27FC236}">
                  <a16:creationId xmlns:a16="http://schemas.microsoft.com/office/drawing/2014/main" id="{36ED8555-17EC-460C-B710-D3E99D4D49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40228" y="1887341"/>
              <a:ext cx="342280" cy="26724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3" name="AutoShape 155">
              <a:extLst>
                <a:ext uri="{FF2B5EF4-FFF2-40B4-BE49-F238E27FC236}">
                  <a16:creationId xmlns:a16="http://schemas.microsoft.com/office/drawing/2014/main" id="{B561D67F-4110-4D16-8355-C8F599841B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681655" y="2174109"/>
              <a:ext cx="221382" cy="28776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4" name="AutoShape 156">
              <a:extLst>
                <a:ext uri="{FF2B5EF4-FFF2-40B4-BE49-F238E27FC236}">
                  <a16:creationId xmlns:a16="http://schemas.microsoft.com/office/drawing/2014/main" id="{D5064DD7-8A5E-4C64-8D90-F1632E270C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907477" y="2176974"/>
              <a:ext cx="84608" cy="3382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5" name="AutoShape 157">
              <a:extLst>
                <a:ext uri="{FF2B5EF4-FFF2-40B4-BE49-F238E27FC236}">
                  <a16:creationId xmlns:a16="http://schemas.microsoft.com/office/drawing/2014/main" id="{1AA62E56-AD7C-4BED-BD8C-9B78630794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681655" y="2461874"/>
              <a:ext cx="307117" cy="533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6" name="AutoShape 158">
              <a:extLst>
                <a:ext uri="{FF2B5EF4-FFF2-40B4-BE49-F238E27FC236}">
                  <a16:creationId xmlns:a16="http://schemas.microsoft.com/office/drawing/2014/main" id="{20CCE83A-835B-4C12-8397-E1BEB288C6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7554" y="2142130"/>
              <a:ext cx="144100" cy="31974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7" name="AutoShape 159">
              <a:extLst>
                <a:ext uri="{FF2B5EF4-FFF2-40B4-BE49-F238E27FC236}">
                  <a16:creationId xmlns:a16="http://schemas.microsoft.com/office/drawing/2014/main" id="{FF84592D-2BAF-40A7-8F7A-A4CC2D1D1A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071238" y="2146279"/>
              <a:ext cx="477624" cy="12655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8" name="AutoShape 160">
              <a:extLst>
                <a:ext uri="{FF2B5EF4-FFF2-40B4-BE49-F238E27FC236}">
                  <a16:creationId xmlns:a16="http://schemas.microsoft.com/office/drawing/2014/main" id="{32E1B344-56F5-4FF0-8403-28D26E7025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97039" y="2142130"/>
              <a:ext cx="248454" cy="38993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9" name="AutoShape 161">
              <a:extLst>
                <a:ext uri="{FF2B5EF4-FFF2-40B4-BE49-F238E27FC236}">
                  <a16:creationId xmlns:a16="http://schemas.microsoft.com/office/drawing/2014/main" id="{BB3A2D6B-3EFF-4B46-ACD7-51A6359B3D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70195" y="2266948"/>
              <a:ext cx="228499" cy="26654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0" name="AutoShape 162">
              <a:extLst>
                <a:ext uri="{FF2B5EF4-FFF2-40B4-BE49-F238E27FC236}">
                  <a16:creationId xmlns:a16="http://schemas.microsoft.com/office/drawing/2014/main" id="{6496EFC6-9EA7-4263-A833-7F94B171C6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297039" y="2460813"/>
              <a:ext cx="382490" cy="6510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1" name="AutoShape 163">
              <a:extLst>
                <a:ext uri="{FF2B5EF4-FFF2-40B4-BE49-F238E27FC236}">
                  <a16:creationId xmlns:a16="http://schemas.microsoft.com/office/drawing/2014/main" id="{3E482178-81DA-47BB-904E-627F1D2DEF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195387" y="2521331"/>
              <a:ext cx="106620" cy="7831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2" name="AutoShape 164">
              <a:extLst>
                <a:ext uri="{FF2B5EF4-FFF2-40B4-BE49-F238E27FC236}">
                  <a16:creationId xmlns:a16="http://schemas.microsoft.com/office/drawing/2014/main" id="{F2B20963-68DE-4134-9B5D-300A25E9B9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99244" y="2532068"/>
              <a:ext cx="71403" cy="8642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3" name="AutoShape 165">
              <a:extLst>
                <a:ext uri="{FF2B5EF4-FFF2-40B4-BE49-F238E27FC236}">
                  <a16:creationId xmlns:a16="http://schemas.microsoft.com/office/drawing/2014/main" id="{36BBD781-F398-4D39-86CF-AFD1DBC362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24350" y="1682485"/>
              <a:ext cx="129408" cy="5916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4" name="AutoShape 166">
              <a:extLst>
                <a:ext uri="{FF2B5EF4-FFF2-40B4-BE49-F238E27FC236}">
                  <a16:creationId xmlns:a16="http://schemas.microsoft.com/office/drawing/2014/main" id="{026B8E5F-9783-44FB-8F8E-DAE0E5259E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355025" y="1653022"/>
              <a:ext cx="90617" cy="8968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5" name="AutoShape 167">
              <a:extLst>
                <a:ext uri="{FF2B5EF4-FFF2-40B4-BE49-F238E27FC236}">
                  <a16:creationId xmlns:a16="http://schemas.microsoft.com/office/drawing/2014/main" id="{82614DDE-8498-43A1-86D9-D068D55775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82508" y="1741605"/>
              <a:ext cx="34565" cy="14760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6" name="AutoShape 168">
              <a:extLst>
                <a:ext uri="{FF2B5EF4-FFF2-40B4-BE49-F238E27FC236}">
                  <a16:creationId xmlns:a16="http://schemas.microsoft.com/office/drawing/2014/main" id="{BD1FEC78-B128-4C98-BA1C-F27AC330B8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82509" y="1838723"/>
              <a:ext cx="138525" cy="5048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7" name="AutoShape 169">
              <a:extLst>
                <a:ext uri="{FF2B5EF4-FFF2-40B4-BE49-F238E27FC236}">
                  <a16:creationId xmlns:a16="http://schemas.microsoft.com/office/drawing/2014/main" id="{723304A1-0EDD-46CD-97B7-2432D94F7F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82508" y="1887340"/>
              <a:ext cx="138525" cy="4848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8" name="AutoShape 171">
              <a:extLst>
                <a:ext uri="{FF2B5EF4-FFF2-40B4-BE49-F238E27FC236}">
                  <a16:creationId xmlns:a16="http://schemas.microsoft.com/office/drawing/2014/main" id="{EF02B4D6-46EE-481B-B0D1-6D4A9CD2CF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92085" y="2515182"/>
              <a:ext cx="28949" cy="14754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9" name="AutoShape 164">
              <a:extLst>
                <a:ext uri="{FF2B5EF4-FFF2-40B4-BE49-F238E27FC236}">
                  <a16:creationId xmlns:a16="http://schemas.microsoft.com/office/drawing/2014/main" id="{D68DBEE3-4957-46DF-9FDD-B382F22224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064929" y="2047191"/>
              <a:ext cx="174957" cy="21975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90" name="Rectangle 43">
              <a:extLst>
                <a:ext uri="{FF2B5EF4-FFF2-40B4-BE49-F238E27FC236}">
                  <a16:creationId xmlns:a16="http://schemas.microsoft.com/office/drawing/2014/main" id="{1BCE4340-FB0D-4CDB-BCA8-4B3308F74700}"/>
                </a:ext>
              </a:extLst>
            </p:cNvPr>
            <p:cNvSpPr/>
            <p:nvPr/>
          </p:nvSpPr>
          <p:spPr>
            <a:xfrm>
              <a:off x="4250872" y="2450344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1" name="Rectangle 43">
              <a:extLst>
                <a:ext uri="{FF2B5EF4-FFF2-40B4-BE49-F238E27FC236}">
                  <a16:creationId xmlns:a16="http://schemas.microsoft.com/office/drawing/2014/main" id="{EDDD26E3-9D52-450A-A6EA-8654A116B59E}"/>
                </a:ext>
              </a:extLst>
            </p:cNvPr>
            <p:cNvSpPr/>
            <p:nvPr/>
          </p:nvSpPr>
          <p:spPr>
            <a:xfrm>
              <a:off x="4504433" y="2073203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2" name="Rectangle 43">
              <a:extLst>
                <a:ext uri="{FF2B5EF4-FFF2-40B4-BE49-F238E27FC236}">
                  <a16:creationId xmlns:a16="http://schemas.microsoft.com/office/drawing/2014/main" id="{DE8DE70D-E9B4-4BE1-A244-6B09BBC82892}"/>
                </a:ext>
              </a:extLst>
            </p:cNvPr>
            <p:cNvSpPr/>
            <p:nvPr/>
          </p:nvSpPr>
          <p:spPr>
            <a:xfrm>
              <a:off x="4308448" y="1669846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3" name="Rectangle 43">
              <a:extLst>
                <a:ext uri="{FF2B5EF4-FFF2-40B4-BE49-F238E27FC236}">
                  <a16:creationId xmlns:a16="http://schemas.microsoft.com/office/drawing/2014/main" id="{84D34672-564C-4601-9A3C-56C0E36DCEC4}"/>
                </a:ext>
              </a:extLst>
            </p:cNvPr>
            <p:cNvSpPr/>
            <p:nvPr/>
          </p:nvSpPr>
          <p:spPr>
            <a:xfrm>
              <a:off x="4195387" y="1973790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4" name="Rectangle 43">
              <a:extLst>
                <a:ext uri="{FF2B5EF4-FFF2-40B4-BE49-F238E27FC236}">
                  <a16:creationId xmlns:a16="http://schemas.microsoft.com/office/drawing/2014/main" id="{0EF2A53A-0D63-47F8-A8CF-5CDE0AA39756}"/>
                </a:ext>
              </a:extLst>
            </p:cNvPr>
            <p:cNvSpPr/>
            <p:nvPr/>
          </p:nvSpPr>
          <p:spPr>
            <a:xfrm>
              <a:off x="4024417" y="2192189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5" name="Rectangle 43">
              <a:extLst>
                <a:ext uri="{FF2B5EF4-FFF2-40B4-BE49-F238E27FC236}">
                  <a16:creationId xmlns:a16="http://schemas.microsoft.com/office/drawing/2014/main" id="{3ACA7948-4894-47A4-B8B6-8A3990C5AADD}"/>
                </a:ext>
              </a:extLst>
            </p:cNvPr>
            <p:cNvSpPr/>
            <p:nvPr/>
          </p:nvSpPr>
          <p:spPr>
            <a:xfrm>
              <a:off x="4848069" y="1815741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6" name="Rectangle 43">
              <a:extLst>
                <a:ext uri="{FF2B5EF4-FFF2-40B4-BE49-F238E27FC236}">
                  <a16:creationId xmlns:a16="http://schemas.microsoft.com/office/drawing/2014/main" id="{836962D7-4DED-471C-AE85-801B1DCC0B37}"/>
                </a:ext>
              </a:extLst>
            </p:cNvPr>
            <p:cNvSpPr/>
            <p:nvPr/>
          </p:nvSpPr>
          <p:spPr>
            <a:xfrm>
              <a:off x="4869410" y="2108398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7" name="Rectangle 43">
              <a:extLst>
                <a:ext uri="{FF2B5EF4-FFF2-40B4-BE49-F238E27FC236}">
                  <a16:creationId xmlns:a16="http://schemas.microsoft.com/office/drawing/2014/main" id="{D0A90A64-66CE-4A3A-AE37-56C321ECDCBC}"/>
                </a:ext>
              </a:extLst>
            </p:cNvPr>
            <p:cNvSpPr/>
            <p:nvPr/>
          </p:nvSpPr>
          <p:spPr>
            <a:xfrm>
              <a:off x="4958834" y="2442372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98" name="Rectangle 43">
              <a:extLst>
                <a:ext uri="{FF2B5EF4-FFF2-40B4-BE49-F238E27FC236}">
                  <a16:creationId xmlns:a16="http://schemas.microsoft.com/office/drawing/2014/main" id="{A62AA01D-2283-4835-B425-29E3006E0F45}"/>
                </a:ext>
              </a:extLst>
            </p:cNvPr>
            <p:cNvSpPr/>
            <p:nvPr/>
          </p:nvSpPr>
          <p:spPr>
            <a:xfrm>
              <a:off x="4637765" y="2387222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sp>
        <p:nvSpPr>
          <p:cNvPr id="299" name="Rectangle 298">
            <a:extLst>
              <a:ext uri="{FF2B5EF4-FFF2-40B4-BE49-F238E27FC236}">
                <a16:creationId xmlns:a16="http://schemas.microsoft.com/office/drawing/2014/main" id="{7EA6356B-29F1-44E3-99B4-CD5A3750FA20}"/>
              </a:ext>
            </a:extLst>
          </p:cNvPr>
          <p:cNvSpPr/>
          <p:nvPr/>
        </p:nvSpPr>
        <p:spPr>
          <a:xfrm>
            <a:off x="7512947" y="5951811"/>
            <a:ext cx="1378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err="1">
                <a:solidFill>
                  <a:srgbClr val="E0E0E0"/>
                </a:solidFill>
              </a:rPr>
              <a:t>dApps</a:t>
            </a:r>
            <a:endParaRPr lang="en-US" dirty="0">
              <a:solidFill>
                <a:srgbClr val="E0E0E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76D8D6B1-BA61-415F-B57E-D70911B04000}"/>
              </a:ext>
            </a:extLst>
          </p:cNvPr>
          <p:cNvSpPr/>
          <p:nvPr/>
        </p:nvSpPr>
        <p:spPr>
          <a:xfrm>
            <a:off x="5000270" y="5951811"/>
            <a:ext cx="1378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Servers</a:t>
            </a: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BCFDDAC4-F796-4D51-95A4-9EE7FF0A8881}"/>
              </a:ext>
            </a:extLst>
          </p:cNvPr>
          <p:cNvGrpSpPr/>
          <p:nvPr/>
        </p:nvGrpSpPr>
        <p:grpSpPr>
          <a:xfrm>
            <a:off x="4835981" y="2040550"/>
            <a:ext cx="1426756" cy="1112270"/>
            <a:chOff x="4645767" y="1825106"/>
            <a:chExt cx="1426756" cy="1112270"/>
          </a:xfrm>
        </p:grpSpPr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94A6403E-A6F6-409E-8D9F-E3C3D6673CF1}"/>
                </a:ext>
              </a:extLst>
            </p:cNvPr>
            <p:cNvSpPr/>
            <p:nvPr/>
          </p:nvSpPr>
          <p:spPr>
            <a:xfrm>
              <a:off x="4649173" y="1994005"/>
              <a:ext cx="364612" cy="53823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FFF2585A-75C1-4646-BCFB-CED880B13CF4}"/>
                </a:ext>
              </a:extLst>
            </p:cNvPr>
            <p:cNvSpPr/>
            <p:nvPr/>
          </p:nvSpPr>
          <p:spPr>
            <a:xfrm>
              <a:off x="4645767" y="1825106"/>
              <a:ext cx="1253815" cy="121506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dirty="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8FD76FC6-B1F6-4E62-955C-9696AE0EFF7B}"/>
                </a:ext>
              </a:extLst>
            </p:cNvPr>
            <p:cNvSpPr/>
            <p:nvPr/>
          </p:nvSpPr>
          <p:spPr>
            <a:xfrm>
              <a:off x="5899582" y="1825106"/>
              <a:ext cx="172941" cy="121506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rgbClr val="E0E0E0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202EBE73-77BC-4E3A-BB83-9098731C00FF}"/>
                </a:ext>
              </a:extLst>
            </p:cNvPr>
            <p:cNvSpPr/>
            <p:nvPr/>
          </p:nvSpPr>
          <p:spPr>
            <a:xfrm>
              <a:off x="5073618" y="1994005"/>
              <a:ext cx="998905" cy="943371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pic>
          <p:nvPicPr>
            <p:cNvPr id="306" name="Graphic 117">
              <a:extLst>
                <a:ext uri="{FF2B5EF4-FFF2-40B4-BE49-F238E27FC236}">
                  <a16:creationId xmlns:a16="http://schemas.microsoft.com/office/drawing/2014/main" id="{29E0A90D-E649-40A9-A776-A036D9EA4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96128" y="2188748"/>
              <a:ext cx="553885" cy="553885"/>
            </a:xfrm>
            <a:prstGeom prst="rect">
              <a:avLst/>
            </a:prstGeom>
          </p:spPr>
        </p:pic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FC51318C-7C81-40D3-84AD-341EC1B1B92F}"/>
                </a:ext>
              </a:extLst>
            </p:cNvPr>
            <p:cNvSpPr/>
            <p:nvPr/>
          </p:nvSpPr>
          <p:spPr>
            <a:xfrm>
              <a:off x="4649173" y="2589875"/>
              <a:ext cx="364612" cy="347501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sp>
        <p:nvSpPr>
          <p:cNvPr id="308" name="Rectangle 307">
            <a:extLst>
              <a:ext uri="{FF2B5EF4-FFF2-40B4-BE49-F238E27FC236}">
                <a16:creationId xmlns:a16="http://schemas.microsoft.com/office/drawing/2014/main" id="{1811AFDD-2A63-473D-AD0D-0CA6063997FE}"/>
              </a:ext>
            </a:extLst>
          </p:cNvPr>
          <p:cNvSpPr/>
          <p:nvPr/>
        </p:nvSpPr>
        <p:spPr>
          <a:xfrm>
            <a:off x="4378200" y="1458935"/>
            <a:ext cx="2230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Client Applications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ECAEB70B-36E3-4CFB-BCA4-1B746D11E055}"/>
              </a:ext>
            </a:extLst>
          </p:cNvPr>
          <p:cNvSpPr/>
          <p:nvPr/>
        </p:nvSpPr>
        <p:spPr>
          <a:xfrm>
            <a:off x="7312903" y="1438195"/>
            <a:ext cx="1778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Web Browsers</a:t>
            </a:r>
          </a:p>
        </p:txBody>
      </p: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04709349-CED8-4392-B000-824E51552D7A}"/>
              </a:ext>
            </a:extLst>
          </p:cNvPr>
          <p:cNvGrpSpPr/>
          <p:nvPr/>
        </p:nvGrpSpPr>
        <p:grpSpPr>
          <a:xfrm>
            <a:off x="7485376" y="2098047"/>
            <a:ext cx="1433890" cy="1045961"/>
            <a:chOff x="6503008" y="1863978"/>
            <a:chExt cx="1433890" cy="1045961"/>
          </a:xfrm>
        </p:grpSpPr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E07E2755-BEB8-4020-A8C8-F99CEBE5BD7B}"/>
                </a:ext>
              </a:extLst>
            </p:cNvPr>
            <p:cNvSpPr/>
            <p:nvPr/>
          </p:nvSpPr>
          <p:spPr>
            <a:xfrm>
              <a:off x="6503008" y="1966568"/>
              <a:ext cx="1433890" cy="943371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12" name="Trapezoid 311">
              <a:extLst>
                <a:ext uri="{FF2B5EF4-FFF2-40B4-BE49-F238E27FC236}">
                  <a16:creationId xmlns:a16="http://schemas.microsoft.com/office/drawing/2014/main" id="{B731DE32-CDA3-4A18-BB8A-A5497AAFC53B}"/>
                </a:ext>
              </a:extLst>
            </p:cNvPr>
            <p:cNvSpPr/>
            <p:nvPr/>
          </p:nvSpPr>
          <p:spPr>
            <a:xfrm>
              <a:off x="6510776" y="1863980"/>
              <a:ext cx="343491" cy="103369"/>
            </a:xfrm>
            <a:prstGeom prst="trapezoid">
              <a:avLst/>
            </a:prstGeom>
            <a:solidFill>
              <a:srgbClr val="021B24"/>
            </a:solidFill>
            <a:ln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3" name="Trapezoid 312">
              <a:extLst>
                <a:ext uri="{FF2B5EF4-FFF2-40B4-BE49-F238E27FC236}">
                  <a16:creationId xmlns:a16="http://schemas.microsoft.com/office/drawing/2014/main" id="{563D27A8-DD86-453A-8CB9-071C025EFF54}"/>
                </a:ext>
              </a:extLst>
            </p:cNvPr>
            <p:cNvSpPr/>
            <p:nvPr/>
          </p:nvSpPr>
          <p:spPr>
            <a:xfrm>
              <a:off x="6853074" y="1863979"/>
              <a:ext cx="343491" cy="103369"/>
            </a:xfrm>
            <a:prstGeom prst="trapezoid">
              <a:avLst/>
            </a:prstGeom>
            <a:solidFill>
              <a:srgbClr val="021B24"/>
            </a:solidFill>
            <a:ln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4" name="Trapezoid 313">
              <a:extLst>
                <a:ext uri="{FF2B5EF4-FFF2-40B4-BE49-F238E27FC236}">
                  <a16:creationId xmlns:a16="http://schemas.microsoft.com/office/drawing/2014/main" id="{03E40A35-1049-48AE-B347-F9DF6EBFE907}"/>
                </a:ext>
              </a:extLst>
            </p:cNvPr>
            <p:cNvSpPr/>
            <p:nvPr/>
          </p:nvSpPr>
          <p:spPr>
            <a:xfrm>
              <a:off x="7204252" y="1863978"/>
              <a:ext cx="343491" cy="103369"/>
            </a:xfrm>
            <a:prstGeom prst="trapezoid">
              <a:avLst/>
            </a:prstGeom>
            <a:solidFill>
              <a:srgbClr val="021B24"/>
            </a:solidFill>
            <a:ln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B2D2E592-5E76-42C0-BE43-6EA1C213160E}"/>
                </a:ext>
              </a:extLst>
            </p:cNvPr>
            <p:cNvSpPr/>
            <p:nvPr/>
          </p:nvSpPr>
          <p:spPr>
            <a:xfrm>
              <a:off x="6554604" y="2015840"/>
              <a:ext cx="1123836" cy="4571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dirty="0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D8658CF1-B903-4DA7-AAA1-E137FB5CCAD3}"/>
                </a:ext>
              </a:extLst>
            </p:cNvPr>
            <p:cNvSpPr/>
            <p:nvPr/>
          </p:nvSpPr>
          <p:spPr>
            <a:xfrm>
              <a:off x="7730036" y="2015840"/>
              <a:ext cx="139953" cy="4571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dirty="0"/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0EB3B20-9F3D-434F-898F-F4A64EE380EA}"/>
              </a:ext>
            </a:extLst>
          </p:cNvPr>
          <p:cNvGrpSpPr/>
          <p:nvPr/>
        </p:nvGrpSpPr>
        <p:grpSpPr>
          <a:xfrm>
            <a:off x="5843918" y="2345353"/>
            <a:ext cx="658539" cy="1011859"/>
            <a:chOff x="2992893" y="3781982"/>
            <a:chExt cx="1392403" cy="2139457"/>
          </a:xfrm>
        </p:grpSpPr>
        <p:sp>
          <p:nvSpPr>
            <p:cNvPr id="320" name="Rectangle: Rounded Corners 94">
              <a:extLst>
                <a:ext uri="{FF2B5EF4-FFF2-40B4-BE49-F238E27FC236}">
                  <a16:creationId xmlns:a16="http://schemas.microsoft.com/office/drawing/2014/main" id="{67000527-B334-4795-88CE-E22EF317C9FA}"/>
                </a:ext>
              </a:extLst>
            </p:cNvPr>
            <p:cNvSpPr/>
            <p:nvPr/>
          </p:nvSpPr>
          <p:spPr>
            <a:xfrm>
              <a:off x="2992893" y="3781982"/>
              <a:ext cx="1392403" cy="2139457"/>
            </a:xfrm>
            <a:prstGeom prst="round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FCDE87F4-8BAC-45AC-B9C0-7E309B60C3AD}"/>
                </a:ext>
              </a:extLst>
            </p:cNvPr>
            <p:cNvSpPr/>
            <p:nvPr/>
          </p:nvSpPr>
          <p:spPr>
            <a:xfrm>
              <a:off x="3657617" y="3983781"/>
              <a:ext cx="571455" cy="15878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40E36271-C2A8-46F5-B708-D710E1C2B93B}"/>
                </a:ext>
              </a:extLst>
            </p:cNvPr>
            <p:cNvSpPr/>
            <p:nvPr/>
          </p:nvSpPr>
          <p:spPr>
            <a:xfrm>
              <a:off x="3161361" y="3983781"/>
              <a:ext cx="386878" cy="38687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A775A991-5B50-4B83-85D1-9D2F3E4E87FC}"/>
                </a:ext>
              </a:extLst>
            </p:cNvPr>
            <p:cNvSpPr/>
            <p:nvPr/>
          </p:nvSpPr>
          <p:spPr>
            <a:xfrm>
              <a:off x="3161361" y="4471545"/>
              <a:ext cx="1067712" cy="368247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603FB0C7-719D-42A5-8D2D-820BE3D29A01}"/>
                </a:ext>
              </a:extLst>
            </p:cNvPr>
            <p:cNvSpPr/>
            <p:nvPr/>
          </p:nvSpPr>
          <p:spPr>
            <a:xfrm>
              <a:off x="3161361" y="4940678"/>
              <a:ext cx="1067710" cy="368247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BA996F80-AE10-4E9D-9EE7-728F3FE9FB84}"/>
                </a:ext>
              </a:extLst>
            </p:cNvPr>
            <p:cNvSpPr/>
            <p:nvPr/>
          </p:nvSpPr>
          <p:spPr>
            <a:xfrm>
              <a:off x="3657617" y="4206085"/>
              <a:ext cx="571455" cy="15878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61C27C16-7713-4656-AC29-65B04D742969}"/>
                </a:ext>
              </a:extLst>
            </p:cNvPr>
            <p:cNvCxnSpPr>
              <a:cxnSpLocks/>
            </p:cNvCxnSpPr>
            <p:nvPr/>
          </p:nvCxnSpPr>
          <p:spPr>
            <a:xfrm>
              <a:off x="3173122" y="5413234"/>
              <a:ext cx="0" cy="488228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2329223B-B410-4AA7-91C2-4F8DA3E1E3E6}"/>
                </a:ext>
              </a:extLst>
            </p:cNvPr>
            <p:cNvCxnSpPr>
              <a:cxnSpLocks/>
            </p:cNvCxnSpPr>
            <p:nvPr/>
          </p:nvCxnSpPr>
          <p:spPr>
            <a:xfrm>
              <a:off x="4229072" y="5413234"/>
              <a:ext cx="0" cy="488228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FB8E996D-56F1-4043-86B0-2338A7FFBFCB}"/>
                </a:ext>
              </a:extLst>
            </p:cNvPr>
            <p:cNvCxnSpPr>
              <a:cxnSpLocks/>
            </p:cNvCxnSpPr>
            <p:nvPr/>
          </p:nvCxnSpPr>
          <p:spPr>
            <a:xfrm>
              <a:off x="3173122" y="5413234"/>
              <a:ext cx="1055950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6B19C97D-6755-4F49-A246-09810743D5DA}"/>
              </a:ext>
            </a:extLst>
          </p:cNvPr>
          <p:cNvGrpSpPr/>
          <p:nvPr/>
        </p:nvGrpSpPr>
        <p:grpSpPr>
          <a:xfrm>
            <a:off x="4781349" y="4343359"/>
            <a:ext cx="681539" cy="1200329"/>
            <a:chOff x="3192855" y="4466092"/>
            <a:chExt cx="681539" cy="1200329"/>
          </a:xfrm>
        </p:grpSpPr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ED411004-193B-44C8-A2BE-DD9C739C8E28}"/>
                </a:ext>
              </a:extLst>
            </p:cNvPr>
            <p:cNvSpPr/>
            <p:nvPr/>
          </p:nvSpPr>
          <p:spPr>
            <a:xfrm>
              <a:off x="3192855" y="446609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6CAAA900-0E5C-41DE-918C-ECAACB56FE2E}"/>
                </a:ext>
              </a:extLst>
            </p:cNvPr>
            <p:cNvSpPr/>
            <p:nvPr/>
          </p:nvSpPr>
          <p:spPr>
            <a:xfrm>
              <a:off x="3248343" y="452541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04B77C56-02C1-4C1E-A4CF-9009E1DB2B5E}"/>
                </a:ext>
              </a:extLst>
            </p:cNvPr>
            <p:cNvSpPr/>
            <p:nvPr/>
          </p:nvSpPr>
          <p:spPr>
            <a:xfrm flipH="1">
              <a:off x="3441162" y="459277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075C425C-3AB8-44CD-AD28-AD81DC25415A}"/>
                </a:ext>
              </a:extLst>
            </p:cNvPr>
            <p:cNvSpPr/>
            <p:nvPr/>
          </p:nvSpPr>
          <p:spPr>
            <a:xfrm flipH="1">
              <a:off x="3321892" y="45927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D5D0F8AE-C569-43C0-89B4-C88BB506644A}"/>
                </a:ext>
              </a:extLst>
            </p:cNvPr>
            <p:cNvSpPr/>
            <p:nvPr/>
          </p:nvSpPr>
          <p:spPr>
            <a:xfrm>
              <a:off x="3248343" y="477543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29553534-3516-4CBA-9785-47179B758DAB}"/>
                </a:ext>
              </a:extLst>
            </p:cNvPr>
            <p:cNvSpPr/>
            <p:nvPr/>
          </p:nvSpPr>
          <p:spPr>
            <a:xfrm flipH="1">
              <a:off x="3441162" y="484279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B24D9D13-6F03-4FAC-AEEA-F59886B2870D}"/>
                </a:ext>
              </a:extLst>
            </p:cNvPr>
            <p:cNvSpPr/>
            <p:nvPr/>
          </p:nvSpPr>
          <p:spPr>
            <a:xfrm flipH="1">
              <a:off x="3321892" y="484279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F2DA5D1C-7ECB-448E-9437-DC5AD8C76D7A}"/>
                </a:ext>
              </a:extLst>
            </p:cNvPr>
            <p:cNvSpPr/>
            <p:nvPr/>
          </p:nvSpPr>
          <p:spPr>
            <a:xfrm>
              <a:off x="3248343" y="503490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4B679DD7-14D2-40FB-98F7-59EE6A8C0F96}"/>
                </a:ext>
              </a:extLst>
            </p:cNvPr>
            <p:cNvCxnSpPr>
              <a:cxnSpLocks/>
            </p:cNvCxnSpPr>
            <p:nvPr/>
          </p:nvCxnSpPr>
          <p:spPr>
            <a:xfrm>
              <a:off x="3553822" y="461563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B64FDFAE-4DB8-4808-A781-729BC975C260}"/>
                </a:ext>
              </a:extLst>
            </p:cNvPr>
            <p:cNvCxnSpPr>
              <a:cxnSpLocks/>
            </p:cNvCxnSpPr>
            <p:nvPr/>
          </p:nvCxnSpPr>
          <p:spPr>
            <a:xfrm>
              <a:off x="3553822" y="486564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6BCA2FEF-6DB1-4F3D-A46C-C16F0C18602A}"/>
                </a:ext>
              </a:extLst>
            </p:cNvPr>
            <p:cNvCxnSpPr>
              <a:cxnSpLocks/>
            </p:cNvCxnSpPr>
            <p:nvPr/>
          </p:nvCxnSpPr>
          <p:spPr>
            <a:xfrm>
              <a:off x="3553822" y="512512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8CFDF283-F4A6-4F97-91D2-C307D877BDD8}"/>
                </a:ext>
              </a:extLst>
            </p:cNvPr>
            <p:cNvSpPr/>
            <p:nvPr/>
          </p:nvSpPr>
          <p:spPr>
            <a:xfrm flipH="1">
              <a:off x="3441162" y="510226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DF249913-16FE-4464-B19B-A39427CE5DEB}"/>
                </a:ext>
              </a:extLst>
            </p:cNvPr>
            <p:cNvSpPr/>
            <p:nvPr/>
          </p:nvSpPr>
          <p:spPr>
            <a:xfrm flipH="1">
              <a:off x="3321892" y="510226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343" name="Cloud 342">
            <a:extLst>
              <a:ext uri="{FF2B5EF4-FFF2-40B4-BE49-F238E27FC236}">
                <a16:creationId xmlns:a16="http://schemas.microsoft.com/office/drawing/2014/main" id="{A9B1DDDA-53CD-45FD-B68A-F89EAA3A839C}"/>
              </a:ext>
            </a:extLst>
          </p:cNvPr>
          <p:cNvSpPr/>
          <p:nvPr/>
        </p:nvSpPr>
        <p:spPr>
          <a:xfrm>
            <a:off x="5132760" y="4829382"/>
            <a:ext cx="1399216" cy="1032273"/>
          </a:xfrm>
          <a:prstGeom prst="cloud">
            <a:avLst/>
          </a:prstGeom>
          <a:solidFill>
            <a:srgbClr val="021B24"/>
          </a:solidFill>
          <a:ln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451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CA2F37-2AD9-43AA-B4BA-3E53BDDD678B}"/>
              </a:ext>
            </a:extLst>
          </p:cNvPr>
          <p:cNvSpPr/>
          <p:nvPr/>
        </p:nvSpPr>
        <p:spPr>
          <a:xfrm>
            <a:off x="2135188" y="2179688"/>
            <a:ext cx="79216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1. We are going to distribute a code that can have full access to a user system.</a:t>
            </a:r>
          </a:p>
          <a:p>
            <a:pPr algn="ctr" fontAlgn="base"/>
            <a:endParaRPr lang="en-US" dirty="0">
              <a:solidFill>
                <a:srgbClr val="E0E0E0"/>
              </a:solidFill>
            </a:endParaRPr>
          </a:p>
          <a:p>
            <a:pPr indent="1162050" fontAlgn="base"/>
            <a:r>
              <a:rPr lang="en-US" dirty="0">
                <a:solidFill>
                  <a:srgbClr val="E0E0E0"/>
                </a:solidFill>
              </a:rPr>
              <a:t>How do we prevent a user system from being damaged</a:t>
            </a:r>
          </a:p>
          <a:p>
            <a:pPr indent="1162050" fontAlgn="base"/>
            <a:r>
              <a:rPr lang="en-US" dirty="0">
                <a:solidFill>
                  <a:srgbClr val="E0E0E0"/>
                </a:solidFill>
              </a:rPr>
              <a:t>in the event of a malware-infected application?</a:t>
            </a:r>
          </a:p>
          <a:p>
            <a:pPr indent="1162050" fontAlgn="base"/>
            <a:endParaRPr lang="en-US" dirty="0">
              <a:solidFill>
                <a:srgbClr val="E0E0E0"/>
              </a:solidFill>
            </a:endParaRPr>
          </a:p>
          <a:p>
            <a:pPr indent="1162050" fontAlgn="base"/>
            <a:endParaRPr lang="en-US" dirty="0">
              <a:solidFill>
                <a:srgbClr val="E0E0E0"/>
              </a:solidFill>
            </a:endParaRPr>
          </a:p>
          <a:p>
            <a:pPr indent="271463" fontAlgn="base"/>
            <a:r>
              <a:rPr lang="en-US" dirty="0">
                <a:solidFill>
                  <a:srgbClr val="E0E0E0"/>
                </a:solidFill>
              </a:rPr>
              <a:t>2. Downloadable applications can be quite large.</a:t>
            </a:r>
          </a:p>
          <a:p>
            <a:pPr algn="ctr" fontAlgn="base"/>
            <a:endParaRPr lang="en-US" dirty="0">
              <a:solidFill>
                <a:srgbClr val="E0E0E0"/>
              </a:solidFill>
            </a:endParaRPr>
          </a:p>
          <a:p>
            <a:pPr indent="1076325" fontAlgn="base"/>
            <a:r>
              <a:rPr lang="en-US" dirty="0">
                <a:solidFill>
                  <a:srgbClr val="E0E0E0"/>
                </a:solidFill>
              </a:rPr>
              <a:t>We need some reliable and fast way to check malware status</a:t>
            </a:r>
          </a:p>
          <a:p>
            <a:pPr indent="1076325" fontAlgn="base"/>
            <a:r>
              <a:rPr lang="en-US" dirty="0">
                <a:solidFill>
                  <a:srgbClr val="E0E0E0"/>
                </a:solidFill>
              </a:rPr>
              <a:t>of software before downloading it.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3D8040-E645-4299-817D-8C37F6BC666E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Second Major Challenge</a:t>
            </a:r>
          </a:p>
        </p:txBody>
      </p:sp>
    </p:spTree>
    <p:extLst>
      <p:ext uri="{BB962C8B-B14F-4D97-AF65-F5344CB8AC3E}">
        <p14:creationId xmlns:p14="http://schemas.microsoft.com/office/powerpoint/2010/main" val="2601497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D96F5AC2-7E69-4A33-A5E6-B67182EC6731}"/>
              </a:ext>
            </a:extLst>
          </p:cNvPr>
          <p:cNvSpPr/>
          <p:nvPr/>
        </p:nvSpPr>
        <p:spPr>
          <a:xfrm>
            <a:off x="4134795" y="4724689"/>
            <a:ext cx="3922410" cy="851358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Reputation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26F1E813-C6A9-4FA9-ADA0-7ACCA6108C21}"/>
              </a:ext>
            </a:extLst>
          </p:cNvPr>
          <p:cNvSpPr/>
          <p:nvPr/>
        </p:nvSpPr>
        <p:spPr>
          <a:xfrm>
            <a:off x="4640597" y="4050187"/>
            <a:ext cx="2910804" cy="771177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Verification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A62A8940-0566-424C-BFD8-B7460DB3994A}"/>
              </a:ext>
            </a:extLst>
          </p:cNvPr>
          <p:cNvSpPr/>
          <p:nvPr/>
        </p:nvSpPr>
        <p:spPr>
          <a:xfrm>
            <a:off x="5204917" y="3419472"/>
            <a:ext cx="1782165" cy="679481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Isolation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6D073F-EF49-467E-BD9C-57BD6E439FFC}"/>
              </a:ext>
            </a:extLst>
          </p:cNvPr>
          <p:cNvGrpSpPr/>
          <p:nvPr/>
        </p:nvGrpSpPr>
        <p:grpSpPr>
          <a:xfrm>
            <a:off x="5797195" y="2460570"/>
            <a:ext cx="521691" cy="834597"/>
            <a:chOff x="1284941" y="1875789"/>
            <a:chExt cx="894954" cy="1431738"/>
          </a:xfrm>
          <a:solidFill>
            <a:srgbClr val="031E27"/>
          </a:solidFill>
        </p:grpSpPr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06F97744-CB48-4429-B5A0-6092F4A0EA80}"/>
                </a:ext>
              </a:extLst>
            </p:cNvPr>
            <p:cNvSpPr/>
            <p:nvPr/>
          </p:nvSpPr>
          <p:spPr>
            <a:xfrm>
              <a:off x="1284941" y="2594286"/>
              <a:ext cx="894954" cy="713241"/>
            </a:xfrm>
            <a:prstGeom prst="round2SameRect">
              <a:avLst>
                <a:gd name="adj1" fmla="val 38704"/>
                <a:gd name="adj2" fmla="val 0"/>
              </a:avLst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7BA70E9-5AF3-47F1-8C63-E4F647DA5232}"/>
                </a:ext>
              </a:extLst>
            </p:cNvPr>
            <p:cNvSpPr/>
            <p:nvPr/>
          </p:nvSpPr>
          <p:spPr>
            <a:xfrm>
              <a:off x="1409189" y="1875789"/>
              <a:ext cx="617575" cy="617574"/>
            </a:xfrm>
            <a:prstGeom prst="ellipse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4539039-EAB8-4789-9148-54F0AC0D62B9}"/>
              </a:ext>
            </a:extLst>
          </p:cNvPr>
          <p:cNvSpPr/>
          <p:nvPr/>
        </p:nvSpPr>
        <p:spPr>
          <a:xfrm>
            <a:off x="2135189" y="1296521"/>
            <a:ext cx="7921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>
                <a:solidFill>
                  <a:srgbClr val="E0E0E0"/>
                </a:solidFill>
              </a:rPr>
              <a:t>The solution is:  </a:t>
            </a:r>
            <a:r>
              <a:rPr lang="en-US" sz="2400" dirty="0">
                <a:solidFill>
                  <a:srgbClr val="3DC1F2"/>
                </a:solidFill>
              </a:rPr>
              <a:t>multi-level protection.</a:t>
            </a:r>
          </a:p>
        </p:txBody>
      </p:sp>
    </p:spTree>
    <p:extLst>
      <p:ext uri="{BB962C8B-B14F-4D97-AF65-F5344CB8AC3E}">
        <p14:creationId xmlns:p14="http://schemas.microsoft.com/office/powerpoint/2010/main" val="4209956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CA2F37-2AD9-43AA-B4BA-3E53BDDD678B}"/>
              </a:ext>
            </a:extLst>
          </p:cNvPr>
          <p:cNvSpPr/>
          <p:nvPr/>
        </p:nvSpPr>
        <p:spPr>
          <a:xfrm>
            <a:off x="6380447" y="1743398"/>
            <a:ext cx="56397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“Stay safe.”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Run applications in an isolated and virtualized environment, similar to mobile OSs.</a:t>
            </a:r>
          </a:p>
          <a:p>
            <a:pPr fontAlgn="base"/>
            <a:endParaRPr lang="ru-RU" dirty="0">
              <a:solidFill>
                <a:srgbClr val="E0E0E0"/>
              </a:solidFill>
            </a:endParaRPr>
          </a:p>
          <a:p>
            <a:pPr fontAlgn="base"/>
            <a:endParaRPr lang="en-US" dirty="0">
              <a:solidFill>
                <a:srgbClr val="E0E0E0"/>
              </a:solidFill>
            </a:endParaRPr>
          </a:p>
          <a:p>
            <a:pPr fontAlgn="base"/>
            <a:endParaRPr lang="en-US" dirty="0">
              <a:solidFill>
                <a:srgbClr val="E0E0E0"/>
              </a:solidFill>
            </a:endParaRP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“Is it clean?”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Rapid anti-malware verification before downloading</a:t>
            </a:r>
          </a:p>
          <a:p>
            <a:pPr fontAlgn="base"/>
            <a:endParaRPr lang="en-US" dirty="0">
              <a:solidFill>
                <a:srgbClr val="E0E0E0"/>
              </a:solidFill>
            </a:endParaRPr>
          </a:p>
          <a:p>
            <a:pPr fontAlgn="base"/>
            <a:endParaRPr lang="en-US" dirty="0">
              <a:solidFill>
                <a:srgbClr val="E0E0E0"/>
              </a:solidFill>
            </a:endParaRPr>
          </a:p>
          <a:p>
            <a:pPr fontAlgn="base"/>
            <a:endParaRPr lang="en-US" dirty="0">
              <a:solidFill>
                <a:srgbClr val="E0E0E0"/>
              </a:solidFill>
            </a:endParaRPr>
          </a:p>
          <a:p>
            <a:pPr fontAlgn="base"/>
            <a:endParaRPr lang="en-US" dirty="0">
              <a:solidFill>
                <a:srgbClr val="E0E0E0"/>
              </a:solidFill>
            </a:endParaRP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“Who is the publisher?”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Determines a level of trust based on publisher information and activity.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DD17CA-1C77-4BE4-AACC-60F2EA251655}"/>
              </a:ext>
            </a:extLst>
          </p:cNvPr>
          <p:cNvSpPr/>
          <p:nvPr/>
        </p:nvSpPr>
        <p:spPr>
          <a:xfrm>
            <a:off x="2122857" y="393148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Multi-Level Protection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261AA782-20E1-4CDA-A50D-FA1F0C1B1071}"/>
              </a:ext>
            </a:extLst>
          </p:cNvPr>
          <p:cNvSpPr/>
          <p:nvPr/>
        </p:nvSpPr>
        <p:spPr>
          <a:xfrm>
            <a:off x="1524342" y="5051434"/>
            <a:ext cx="3922410" cy="851358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1 - Reputation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2DD29E1C-BBFE-41D3-8AA8-B4A462A97F9C}"/>
              </a:ext>
            </a:extLst>
          </p:cNvPr>
          <p:cNvSpPr/>
          <p:nvPr/>
        </p:nvSpPr>
        <p:spPr>
          <a:xfrm>
            <a:off x="2030145" y="3450897"/>
            <a:ext cx="2910804" cy="771177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2 - Verification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1098F898-5C23-467C-BD28-87486E30D976}"/>
              </a:ext>
            </a:extLst>
          </p:cNvPr>
          <p:cNvSpPr/>
          <p:nvPr/>
        </p:nvSpPr>
        <p:spPr>
          <a:xfrm>
            <a:off x="2594464" y="1892176"/>
            <a:ext cx="1782165" cy="679481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3 - Isolation</a:t>
            </a:r>
          </a:p>
        </p:txBody>
      </p:sp>
    </p:spTree>
    <p:extLst>
      <p:ext uri="{BB962C8B-B14F-4D97-AF65-F5344CB8AC3E}">
        <p14:creationId xmlns:p14="http://schemas.microsoft.com/office/powerpoint/2010/main" val="496849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DD17CA-1C77-4BE4-AACC-60F2EA251655}"/>
              </a:ext>
            </a:extLst>
          </p:cNvPr>
          <p:cNvSpPr/>
          <p:nvPr/>
        </p:nvSpPr>
        <p:spPr>
          <a:xfrm>
            <a:off x="2122857" y="393148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Reputation and Verification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261AA782-20E1-4CDA-A50D-FA1F0C1B1071}"/>
              </a:ext>
            </a:extLst>
          </p:cNvPr>
          <p:cNvSpPr/>
          <p:nvPr/>
        </p:nvSpPr>
        <p:spPr>
          <a:xfrm>
            <a:off x="743202" y="4390294"/>
            <a:ext cx="3922410" cy="851358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Reputation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CA2F37-2AD9-43AA-B4BA-3E53BDDD678B}"/>
              </a:ext>
            </a:extLst>
          </p:cNvPr>
          <p:cNvSpPr/>
          <p:nvPr/>
        </p:nvSpPr>
        <p:spPr>
          <a:xfrm>
            <a:off x="5236343" y="4318322"/>
            <a:ext cx="68278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White lists of known publishers – as “root certificates”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Statistics based on malware status of the whole release history</a:t>
            </a:r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2DD29E1C-BBFE-41D3-8AA8-B4A462A97F9C}"/>
              </a:ext>
            </a:extLst>
          </p:cNvPr>
          <p:cNvSpPr/>
          <p:nvPr/>
        </p:nvSpPr>
        <p:spPr>
          <a:xfrm>
            <a:off x="1190815" y="2480582"/>
            <a:ext cx="2910804" cy="771177"/>
          </a:xfrm>
          <a:prstGeom prst="flowChartMagneticDisk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 Verification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CA2F37-2AD9-43AA-B4BA-3E53BDDD678B}"/>
              </a:ext>
            </a:extLst>
          </p:cNvPr>
          <p:cNvSpPr/>
          <p:nvPr/>
        </p:nvSpPr>
        <p:spPr>
          <a:xfrm>
            <a:off x="5236344" y="2196757"/>
            <a:ext cx="682785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Analyzing each application release for malware presence by trusted third parties and publishing the report. User needs only to get and check results.</a:t>
            </a:r>
          </a:p>
        </p:txBody>
      </p:sp>
    </p:spTree>
    <p:extLst>
      <p:ext uri="{BB962C8B-B14F-4D97-AF65-F5344CB8AC3E}">
        <p14:creationId xmlns:p14="http://schemas.microsoft.com/office/powerpoint/2010/main" val="2836027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C4CD90F7-6BD0-415C-AB88-14E18012C31E}"/>
              </a:ext>
            </a:extLst>
          </p:cNvPr>
          <p:cNvSpPr/>
          <p:nvPr/>
        </p:nvSpPr>
        <p:spPr>
          <a:xfrm>
            <a:off x="2122857" y="393139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Anti-Malware Protection Protocol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graphicFrame>
        <p:nvGraphicFramePr>
          <p:cNvPr id="1924" name="Table 1924">
            <a:extLst>
              <a:ext uri="{FF2B5EF4-FFF2-40B4-BE49-F238E27FC236}">
                <a16:creationId xmlns:a16="http://schemas.microsoft.com/office/drawing/2014/main" id="{972E5BF1-EB57-4085-8B59-392D803BD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35770"/>
              </p:ext>
            </p:extLst>
          </p:nvPr>
        </p:nvGraphicFramePr>
        <p:xfrm>
          <a:off x="572421" y="4079904"/>
          <a:ext cx="539008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872">
                  <a:extLst>
                    <a:ext uri="{9D8B030D-6E8A-4147-A177-3AD203B41FA5}">
                      <a16:colId xmlns:a16="http://schemas.microsoft.com/office/drawing/2014/main" val="1166087713"/>
                    </a:ext>
                  </a:extLst>
                </a:gridCol>
                <a:gridCol w="2683211">
                  <a:extLst>
                    <a:ext uri="{9D8B030D-6E8A-4147-A177-3AD203B41FA5}">
                      <a16:colId xmlns:a16="http://schemas.microsoft.com/office/drawing/2014/main" val="3318480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>
                          <a:solidFill>
                            <a:srgbClr val="3DC1F2"/>
                          </a:solidFill>
                        </a:rPr>
                        <a:t>App Release</a:t>
                      </a:r>
                      <a:r>
                        <a:rPr lang="en-US" b="0" dirty="0">
                          <a:solidFill>
                            <a:srgbClr val="3DC1F2"/>
                          </a:solidFill>
                        </a:rPr>
                        <a:t> </a:t>
                      </a:r>
                      <a:endParaRPr lang="ru-RU" b="0" dirty="0">
                        <a:solidFill>
                          <a:srgbClr val="3DC1F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3DC1F2"/>
                          </a:solidFill>
                        </a:rPr>
                        <a:t>Analysis Report </a:t>
                      </a:r>
                      <a:endParaRPr lang="ru-RU" b="0" dirty="0">
                        <a:solidFill>
                          <a:srgbClr val="3DC1F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1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App v1.2.3 Windows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ipfs://QmNrgEMc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7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App v1.2.3 macOS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Ipfs://QmKdjdiv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78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71242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B94112A8-AD7B-4541-9509-907BFA0106D5}"/>
              </a:ext>
            </a:extLst>
          </p:cNvPr>
          <p:cNvGrpSpPr/>
          <p:nvPr/>
        </p:nvGrpSpPr>
        <p:grpSpPr>
          <a:xfrm>
            <a:off x="7987656" y="1681434"/>
            <a:ext cx="1681836" cy="1483792"/>
            <a:chOff x="9215679" y="1693114"/>
            <a:chExt cx="1681836" cy="1483792"/>
          </a:xfrm>
        </p:grpSpPr>
        <p:cxnSp>
          <p:nvCxnSpPr>
            <p:cNvPr id="187" name="AutoShape 169">
              <a:extLst>
                <a:ext uri="{FF2B5EF4-FFF2-40B4-BE49-F238E27FC236}">
                  <a16:creationId xmlns:a16="http://schemas.microsoft.com/office/drawing/2014/main" id="{BC8B745B-7EFE-4CC0-94AC-FA438035D3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437946" y="2374799"/>
              <a:ext cx="225699" cy="4852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8" name="AutoShape 171">
              <a:extLst>
                <a:ext uri="{FF2B5EF4-FFF2-40B4-BE49-F238E27FC236}">
                  <a16:creationId xmlns:a16="http://schemas.microsoft.com/office/drawing/2014/main" id="{C9EDD35B-FB99-4B9D-88EA-974B104B2D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215679" y="2656527"/>
              <a:ext cx="160643" cy="10526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9" name="AutoShape 171">
              <a:extLst>
                <a:ext uri="{FF2B5EF4-FFF2-40B4-BE49-F238E27FC236}">
                  <a16:creationId xmlns:a16="http://schemas.microsoft.com/office/drawing/2014/main" id="{0A7C6F7E-43D3-4548-8045-2DD487BAA4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791863" y="2708842"/>
              <a:ext cx="105652" cy="12552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0" name="AutoShape 164">
              <a:extLst>
                <a:ext uri="{FF2B5EF4-FFF2-40B4-BE49-F238E27FC236}">
                  <a16:creationId xmlns:a16="http://schemas.microsoft.com/office/drawing/2014/main" id="{0E3A464A-0D48-4019-BA32-24A5E84A46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9335169" y="1782777"/>
              <a:ext cx="153254" cy="12091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1" name="AutoShape 164">
              <a:extLst>
                <a:ext uri="{FF2B5EF4-FFF2-40B4-BE49-F238E27FC236}">
                  <a16:creationId xmlns:a16="http://schemas.microsoft.com/office/drawing/2014/main" id="{2A5B849B-C27B-4598-AA33-E824CA7BBB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270176" y="2768802"/>
              <a:ext cx="100601" cy="157458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0" name="AutoShape 149">
              <a:extLst>
                <a:ext uri="{FF2B5EF4-FFF2-40B4-BE49-F238E27FC236}">
                  <a16:creationId xmlns:a16="http://schemas.microsoft.com/office/drawing/2014/main" id="{C9306FCB-4A7E-4ABA-803E-A1E1C98763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029242" y="1871434"/>
              <a:ext cx="609026" cy="38407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4" name="AutoShape 150">
              <a:extLst>
                <a:ext uri="{FF2B5EF4-FFF2-40B4-BE49-F238E27FC236}">
                  <a16:creationId xmlns:a16="http://schemas.microsoft.com/office/drawing/2014/main" id="{EBF490FD-93B4-461D-A7E0-3CCD39C695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433888" y="1907096"/>
              <a:ext cx="204381" cy="508894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6" name="AutoShape 151">
              <a:extLst>
                <a:ext uri="{FF2B5EF4-FFF2-40B4-BE49-F238E27FC236}">
                  <a16:creationId xmlns:a16="http://schemas.microsoft.com/office/drawing/2014/main" id="{AA802F9C-4AFE-4B88-84BB-C4DECCC6A3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492914" y="1871434"/>
              <a:ext cx="536328" cy="38407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7" name="AutoShape 152">
              <a:extLst>
                <a:ext uri="{FF2B5EF4-FFF2-40B4-BE49-F238E27FC236}">
                  <a16:creationId xmlns:a16="http://schemas.microsoft.com/office/drawing/2014/main" id="{446EBECC-D936-4F8F-9E31-B88CDE9C78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9492915" y="1907096"/>
              <a:ext cx="90531" cy="64194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8" name="AutoShape 153">
              <a:extLst>
                <a:ext uri="{FF2B5EF4-FFF2-40B4-BE49-F238E27FC236}">
                  <a16:creationId xmlns:a16="http://schemas.microsoft.com/office/drawing/2014/main" id="{0D12132B-86D3-40C2-8FBA-3BB7C898BF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9583446" y="1871433"/>
              <a:ext cx="445797" cy="677610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9" name="AutoShape 155">
              <a:extLst>
                <a:ext uri="{FF2B5EF4-FFF2-40B4-BE49-F238E27FC236}">
                  <a16:creationId xmlns:a16="http://schemas.microsoft.com/office/drawing/2014/main" id="{10315FC7-3678-419C-823D-E12E98FA3F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343357" y="2415990"/>
              <a:ext cx="90531" cy="334690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0" name="AutoShape 156">
              <a:extLst>
                <a:ext uri="{FF2B5EF4-FFF2-40B4-BE49-F238E27FC236}">
                  <a16:creationId xmlns:a16="http://schemas.microsoft.com/office/drawing/2014/main" id="{7DE41C71-6135-44C1-A5F7-06CEF525CE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433888" y="2415990"/>
              <a:ext cx="373097" cy="427964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1" name="AutoShape 157">
              <a:extLst>
                <a:ext uri="{FF2B5EF4-FFF2-40B4-BE49-F238E27FC236}">
                  <a16:creationId xmlns:a16="http://schemas.microsoft.com/office/drawing/2014/main" id="{EDA30CF9-15D5-426C-B574-D784A33511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0343356" y="2750681"/>
              <a:ext cx="450938" cy="7827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2" name="AutoShape 158">
              <a:extLst>
                <a:ext uri="{FF2B5EF4-FFF2-40B4-BE49-F238E27FC236}">
                  <a16:creationId xmlns:a16="http://schemas.microsoft.com/office/drawing/2014/main" id="{CB94A4E7-E997-48C9-BCD7-A7074C8838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583446" y="2549044"/>
              <a:ext cx="759911" cy="201637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3" name="AutoShape 159">
              <a:extLst>
                <a:ext uri="{FF2B5EF4-FFF2-40B4-BE49-F238E27FC236}">
                  <a16:creationId xmlns:a16="http://schemas.microsoft.com/office/drawing/2014/main" id="{DBD05D8D-8CBB-4403-B8D7-A98F7A6034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376321" y="2549043"/>
              <a:ext cx="207124" cy="231814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4" name="AutoShape 160">
              <a:extLst>
                <a:ext uri="{FF2B5EF4-FFF2-40B4-BE49-F238E27FC236}">
                  <a16:creationId xmlns:a16="http://schemas.microsoft.com/office/drawing/2014/main" id="{A8201851-50AB-4042-818D-79F28A3CF9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583445" y="2549044"/>
              <a:ext cx="260620" cy="46911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5" name="AutoShape 161">
              <a:extLst>
                <a:ext uri="{FF2B5EF4-FFF2-40B4-BE49-F238E27FC236}">
                  <a16:creationId xmlns:a16="http://schemas.microsoft.com/office/drawing/2014/main" id="{C2987085-CAB4-4CD7-B8DA-97ED96F69A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376322" y="2780857"/>
              <a:ext cx="467743" cy="237300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6" name="AutoShape 162">
              <a:extLst>
                <a:ext uri="{FF2B5EF4-FFF2-40B4-BE49-F238E27FC236}">
                  <a16:creationId xmlns:a16="http://schemas.microsoft.com/office/drawing/2014/main" id="{A75C30E7-2AE7-4171-93F1-176B737FFB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9844064" y="2834361"/>
              <a:ext cx="942120" cy="183798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7" name="AutoShape 163">
              <a:extLst>
                <a:ext uri="{FF2B5EF4-FFF2-40B4-BE49-F238E27FC236}">
                  <a16:creationId xmlns:a16="http://schemas.microsoft.com/office/drawing/2014/main" id="{5B9E7605-8B1F-45DE-96BF-51C42FBC3D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9708268" y="3018159"/>
              <a:ext cx="135796" cy="142655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8" name="AutoShape 164">
              <a:extLst>
                <a:ext uri="{FF2B5EF4-FFF2-40B4-BE49-F238E27FC236}">
                  <a16:creationId xmlns:a16="http://schemas.microsoft.com/office/drawing/2014/main" id="{9F462B34-3BD7-43C4-90D4-167C8C07FA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9841876" y="3023524"/>
              <a:ext cx="93125" cy="15338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9" name="AutoShape 165">
              <a:extLst>
                <a:ext uri="{FF2B5EF4-FFF2-40B4-BE49-F238E27FC236}">
                  <a16:creationId xmlns:a16="http://schemas.microsoft.com/office/drawing/2014/main" id="{CE79E1D4-604D-4BCA-AE4A-6CF81F627C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9896189" y="1717805"/>
              <a:ext cx="133053" cy="153628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0" name="AutoShape 166">
              <a:extLst>
                <a:ext uri="{FF2B5EF4-FFF2-40B4-BE49-F238E27FC236}">
                  <a16:creationId xmlns:a16="http://schemas.microsoft.com/office/drawing/2014/main" id="{2EF5BE8A-010E-435C-95E8-782BEDEE9D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029243" y="1739753"/>
              <a:ext cx="133053" cy="131681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1" name="AutoShape 167">
              <a:extLst>
                <a:ext uri="{FF2B5EF4-FFF2-40B4-BE49-F238E27FC236}">
                  <a16:creationId xmlns:a16="http://schemas.microsoft.com/office/drawing/2014/main" id="{A713BED2-EA35-400B-83E7-008758B131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638269" y="1693114"/>
              <a:ext cx="50751" cy="21672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2" name="AutoShape 168">
              <a:extLst>
                <a:ext uri="{FF2B5EF4-FFF2-40B4-BE49-F238E27FC236}">
                  <a16:creationId xmlns:a16="http://schemas.microsoft.com/office/drawing/2014/main" id="{439F2275-1FCF-4469-8CA8-4FA9612B2F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0638268" y="1907097"/>
              <a:ext cx="207124" cy="2743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3" name="AutoShape 169">
              <a:extLst>
                <a:ext uri="{FF2B5EF4-FFF2-40B4-BE49-F238E27FC236}">
                  <a16:creationId xmlns:a16="http://schemas.microsoft.com/office/drawing/2014/main" id="{8583CB7E-561F-4D1C-9F63-EBCFE7822B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38268" y="1907096"/>
              <a:ext cx="117964" cy="216726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4" name="AutoShape 171">
              <a:extLst>
                <a:ext uri="{FF2B5EF4-FFF2-40B4-BE49-F238E27FC236}">
                  <a16:creationId xmlns:a16="http://schemas.microsoft.com/office/drawing/2014/main" id="{A376BDAD-6C53-4120-BF74-94305D2005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91863" y="2834361"/>
              <a:ext cx="7296" cy="211232"/>
            </a:xfrm>
            <a:prstGeom prst="straightConnector1">
              <a:avLst/>
            </a:prstGeom>
            <a:solidFill>
              <a:srgbClr val="080808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25" name="AutoShape 172">
              <a:extLst>
                <a:ext uri="{FF2B5EF4-FFF2-40B4-BE49-F238E27FC236}">
                  <a16:creationId xmlns:a16="http://schemas.microsoft.com/office/drawing/2014/main" id="{7BD7E1BD-E626-44CB-9FC8-E454A742C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5568" y="1789131"/>
              <a:ext cx="155000" cy="155000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AutoShape 173">
              <a:extLst>
                <a:ext uri="{FF2B5EF4-FFF2-40B4-BE49-F238E27FC236}">
                  <a16:creationId xmlns:a16="http://schemas.microsoft.com/office/drawing/2014/main" id="{2AD007A7-01C3-424F-8D67-EEFE79DFE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613" y="1824795"/>
              <a:ext cx="155000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AutoShape 174">
              <a:extLst>
                <a:ext uri="{FF2B5EF4-FFF2-40B4-BE49-F238E27FC236}">
                  <a16:creationId xmlns:a16="http://schemas.microsoft.com/office/drawing/2014/main" id="{006049EA-CEC4-4F4A-8EE8-9BC3B3BBC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1852" y="1824795"/>
              <a:ext cx="156372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AutoShape 175">
              <a:extLst>
                <a:ext uri="{FF2B5EF4-FFF2-40B4-BE49-F238E27FC236}">
                  <a16:creationId xmlns:a16="http://schemas.microsoft.com/office/drawing/2014/main" id="{BB791553-7E4E-4FFC-8DCF-DC6BA0353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8223" y="2750680"/>
              <a:ext cx="156372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AutoShape 176">
              <a:extLst>
                <a:ext uri="{FF2B5EF4-FFF2-40B4-BE49-F238E27FC236}">
                  <a16:creationId xmlns:a16="http://schemas.microsoft.com/office/drawing/2014/main" id="{4F09FEE2-68C0-4CC8-A3FE-A9E50ECE6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9816" y="2346034"/>
              <a:ext cx="156372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AutoShape 177">
              <a:extLst>
                <a:ext uri="{FF2B5EF4-FFF2-40B4-BE49-F238E27FC236}">
                  <a16:creationId xmlns:a16="http://schemas.microsoft.com/office/drawing/2014/main" id="{F8493F2C-C991-451C-9245-610E127D0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2427" y="2661521"/>
              <a:ext cx="156372" cy="155000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AutoShape 178">
              <a:extLst>
                <a:ext uri="{FF2B5EF4-FFF2-40B4-BE49-F238E27FC236}">
                  <a16:creationId xmlns:a16="http://schemas.microsoft.com/office/drawing/2014/main" id="{D4BD7CFF-0FE8-4A97-9E0B-27BE34B0F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9374" y="2466742"/>
              <a:ext cx="156372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AutoShape 179">
              <a:extLst>
                <a:ext uri="{FF2B5EF4-FFF2-40B4-BE49-F238E27FC236}">
                  <a16:creationId xmlns:a16="http://schemas.microsoft.com/office/drawing/2014/main" id="{0418B2D2-6601-4F1F-BE2A-255385558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6277" y="2944087"/>
              <a:ext cx="156372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AutoShape 190">
              <a:extLst>
                <a:ext uri="{FF2B5EF4-FFF2-40B4-BE49-F238E27FC236}">
                  <a16:creationId xmlns:a16="http://schemas.microsoft.com/office/drawing/2014/main" id="{B95E05EC-DF28-436E-9656-7B6DC2A6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2649" y="2690327"/>
              <a:ext cx="156372" cy="153628"/>
            </a:xfrm>
            <a:prstGeom prst="flowChartConnecto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41976CB8-6504-4686-9B27-E7C30DAA33D5}"/>
              </a:ext>
            </a:extLst>
          </p:cNvPr>
          <p:cNvGrpSpPr/>
          <p:nvPr/>
        </p:nvGrpSpPr>
        <p:grpSpPr>
          <a:xfrm>
            <a:off x="2245780" y="1602126"/>
            <a:ext cx="1974318" cy="1709700"/>
            <a:chOff x="973966" y="2306576"/>
            <a:chExt cx="2647616" cy="2292756"/>
          </a:xfrm>
          <a:solidFill>
            <a:srgbClr val="031E27"/>
          </a:solidFill>
        </p:grpSpPr>
        <p:cxnSp>
          <p:nvCxnSpPr>
            <p:cNvPr id="235" name="AutoShape 171">
              <a:extLst>
                <a:ext uri="{FF2B5EF4-FFF2-40B4-BE49-F238E27FC236}">
                  <a16:creationId xmlns:a16="http://schemas.microsoft.com/office/drawing/2014/main" id="{885E9F10-CDAE-442E-B5A9-D322CF646D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07215" y="4174832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6" name="AutoShape 168">
              <a:extLst>
                <a:ext uri="{FF2B5EF4-FFF2-40B4-BE49-F238E27FC236}">
                  <a16:creationId xmlns:a16="http://schemas.microsoft.com/office/drawing/2014/main" id="{4FE8D2D6-AF4D-46ED-ACD5-B35E4F296C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112949" y="3496052"/>
              <a:ext cx="320317" cy="424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7" name="AutoShape 171">
              <a:extLst>
                <a:ext uri="{FF2B5EF4-FFF2-40B4-BE49-F238E27FC236}">
                  <a16:creationId xmlns:a16="http://schemas.microsoft.com/office/drawing/2014/main" id="{25E1F653-BE32-4A4B-9E27-BC20D16FB83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73966" y="3530341"/>
              <a:ext cx="246314" cy="17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8" name="AutoShape 171">
              <a:extLst>
                <a:ext uri="{FF2B5EF4-FFF2-40B4-BE49-F238E27FC236}">
                  <a16:creationId xmlns:a16="http://schemas.microsoft.com/office/drawing/2014/main" id="{DD18CCB8-456A-4DF8-A819-00960BECDA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313095" y="4151154"/>
              <a:ext cx="308487" cy="12150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9" name="AutoShape 164">
              <a:extLst>
                <a:ext uri="{FF2B5EF4-FFF2-40B4-BE49-F238E27FC236}">
                  <a16:creationId xmlns:a16="http://schemas.microsoft.com/office/drawing/2014/main" id="{911A06C9-3CC3-4069-8611-9838E0EDB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303099" y="3034949"/>
              <a:ext cx="313248" cy="18759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0" name="AutoShape 164">
              <a:extLst>
                <a:ext uri="{FF2B5EF4-FFF2-40B4-BE49-F238E27FC236}">
                  <a16:creationId xmlns:a16="http://schemas.microsoft.com/office/drawing/2014/main" id="{41DC981F-23B1-4E81-B5BF-AEF5BD9068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93645" y="3691587"/>
              <a:ext cx="233401" cy="1988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1" name="AutoShape 149">
              <a:extLst>
                <a:ext uri="{FF2B5EF4-FFF2-40B4-BE49-F238E27FC236}">
                  <a16:creationId xmlns:a16="http://schemas.microsoft.com/office/drawing/2014/main" id="{A873E2C6-5A63-4CE8-8ED6-51C5B63530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67481" y="2510904"/>
              <a:ext cx="1208080" cy="33198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2" name="AutoShape 150">
              <a:extLst>
                <a:ext uri="{FF2B5EF4-FFF2-40B4-BE49-F238E27FC236}">
                  <a16:creationId xmlns:a16="http://schemas.microsoft.com/office/drawing/2014/main" id="{7275A3C1-42D7-4171-8E54-74E4EE59DB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75561" y="2838646"/>
              <a:ext cx="56695" cy="65230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3" name="AutoShape 151">
              <a:extLst>
                <a:ext uri="{FF2B5EF4-FFF2-40B4-BE49-F238E27FC236}">
                  <a16:creationId xmlns:a16="http://schemas.microsoft.com/office/drawing/2014/main" id="{45B4A491-B206-410A-BBD4-4F0DCD21E7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612874" y="2511526"/>
              <a:ext cx="262044" cy="6929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4" name="AutoShape 152">
              <a:extLst>
                <a:ext uri="{FF2B5EF4-FFF2-40B4-BE49-F238E27FC236}">
                  <a16:creationId xmlns:a16="http://schemas.microsoft.com/office/drawing/2014/main" id="{D3169621-3CD0-4DC8-AADA-D81CEE065E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616347" y="3207690"/>
              <a:ext cx="701597" cy="22677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5" name="AutoShape 153">
              <a:extLst>
                <a:ext uri="{FF2B5EF4-FFF2-40B4-BE49-F238E27FC236}">
                  <a16:creationId xmlns:a16="http://schemas.microsoft.com/office/drawing/2014/main" id="{30B5F1C9-CD99-4834-AEF5-F63B4AE6B3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67483" y="2511371"/>
              <a:ext cx="443576" cy="9188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6" name="AutoShape 154">
              <a:extLst>
                <a:ext uri="{FF2B5EF4-FFF2-40B4-BE49-F238E27FC236}">
                  <a16:creationId xmlns:a16="http://schemas.microsoft.com/office/drawing/2014/main" id="{C3977062-CEC1-43E4-9ED1-7729A5D9AA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298339" y="2838648"/>
              <a:ext cx="777221" cy="6068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7" name="AutoShape 155">
              <a:extLst>
                <a:ext uri="{FF2B5EF4-FFF2-40B4-BE49-F238E27FC236}">
                  <a16:creationId xmlns:a16="http://schemas.microsoft.com/office/drawing/2014/main" id="{106880A6-65E4-4D6E-A004-CE5C2B613E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619479" y="3489817"/>
              <a:ext cx="502696" cy="6534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8" name="AutoShape 156">
              <a:extLst>
                <a:ext uri="{FF2B5EF4-FFF2-40B4-BE49-F238E27FC236}">
                  <a16:creationId xmlns:a16="http://schemas.microsoft.com/office/drawing/2014/main" id="{64288773-66E7-4C21-B9AA-F98C3F47C6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132257" y="3496323"/>
              <a:ext cx="192120" cy="76797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9" name="AutoShape 157">
              <a:extLst>
                <a:ext uri="{FF2B5EF4-FFF2-40B4-BE49-F238E27FC236}">
                  <a16:creationId xmlns:a16="http://schemas.microsoft.com/office/drawing/2014/main" id="{382DC898-08B8-4893-96F5-F566F9DE46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619479" y="4143250"/>
              <a:ext cx="697376" cy="12104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0" name="AutoShape 158">
              <a:extLst>
                <a:ext uri="{FF2B5EF4-FFF2-40B4-BE49-F238E27FC236}">
                  <a16:creationId xmlns:a16="http://schemas.microsoft.com/office/drawing/2014/main" id="{E9EE3435-DB18-4963-A7E8-94F9DFFD9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92267" y="3417202"/>
              <a:ext cx="327211" cy="72604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1" name="AutoShape 159">
              <a:extLst>
                <a:ext uri="{FF2B5EF4-FFF2-40B4-BE49-F238E27FC236}">
                  <a16:creationId xmlns:a16="http://schemas.microsoft.com/office/drawing/2014/main" id="{FE62477C-EEA4-4A72-BD76-DAB58CDEDF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233395" y="3426622"/>
              <a:ext cx="1084549" cy="2873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2" name="AutoShape 160">
              <a:extLst>
                <a:ext uri="{FF2B5EF4-FFF2-40B4-BE49-F238E27FC236}">
                  <a16:creationId xmlns:a16="http://schemas.microsoft.com/office/drawing/2014/main" id="{EAB6AC1B-7A79-4490-B777-422068DB38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46125" y="3417202"/>
              <a:ext cx="564168" cy="8854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3" name="AutoShape 161">
              <a:extLst>
                <a:ext uri="{FF2B5EF4-FFF2-40B4-BE49-F238E27FC236}">
                  <a16:creationId xmlns:a16="http://schemas.microsoft.com/office/drawing/2014/main" id="{736BE635-E617-42BB-8EE0-E4578703C1B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31028" y="3700627"/>
              <a:ext cx="518857" cy="60524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4" name="AutoShape 162">
              <a:extLst>
                <a:ext uri="{FF2B5EF4-FFF2-40B4-BE49-F238E27FC236}">
                  <a16:creationId xmlns:a16="http://schemas.microsoft.com/office/drawing/2014/main" id="{D663C301-7016-4DA9-A137-0D1101B59E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746125" y="4140841"/>
              <a:ext cx="868526" cy="1478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5" name="AutoShape 163">
              <a:extLst>
                <a:ext uri="{FF2B5EF4-FFF2-40B4-BE49-F238E27FC236}">
                  <a16:creationId xmlns:a16="http://schemas.microsoft.com/office/drawing/2014/main" id="{2A0AF8CC-427B-4C39-A4F0-1CBC9CABC0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15303" y="4278259"/>
              <a:ext cx="242104" cy="17783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6" name="AutoShape 164">
              <a:extLst>
                <a:ext uri="{FF2B5EF4-FFF2-40B4-BE49-F238E27FC236}">
                  <a16:creationId xmlns:a16="http://schemas.microsoft.com/office/drawing/2014/main" id="{FDE645ED-6A96-4056-96E9-C8B2886628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751133" y="4302640"/>
              <a:ext cx="162136" cy="1962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7" name="AutoShape 165">
              <a:extLst>
                <a:ext uri="{FF2B5EF4-FFF2-40B4-BE49-F238E27FC236}">
                  <a16:creationId xmlns:a16="http://schemas.microsoft.com/office/drawing/2014/main" id="{BFEC5E88-427B-47B4-9606-36836C2425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81069" y="2373477"/>
              <a:ext cx="293848" cy="1343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8" name="AutoShape 166">
              <a:extLst>
                <a:ext uri="{FF2B5EF4-FFF2-40B4-BE49-F238E27FC236}">
                  <a16:creationId xmlns:a16="http://schemas.microsoft.com/office/drawing/2014/main" id="{95BCC61A-E6E6-40D1-97A4-2FA2B6FD27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877794" y="2306576"/>
              <a:ext cx="205766" cy="20364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9" name="AutoShape 167">
              <a:extLst>
                <a:ext uri="{FF2B5EF4-FFF2-40B4-BE49-F238E27FC236}">
                  <a16:creationId xmlns:a16="http://schemas.microsoft.com/office/drawing/2014/main" id="{8378BA6D-A172-4751-9064-818442A04D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75560" y="2507723"/>
              <a:ext cx="78487" cy="3351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0" name="AutoShape 168">
              <a:extLst>
                <a:ext uri="{FF2B5EF4-FFF2-40B4-BE49-F238E27FC236}">
                  <a16:creationId xmlns:a16="http://schemas.microsoft.com/office/drawing/2014/main" id="{D36C8B12-78E4-4462-B4D6-CB8B940B98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75561" y="2728251"/>
              <a:ext cx="314550" cy="114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1" name="AutoShape 169">
              <a:extLst>
                <a:ext uri="{FF2B5EF4-FFF2-40B4-BE49-F238E27FC236}">
                  <a16:creationId xmlns:a16="http://schemas.microsoft.com/office/drawing/2014/main" id="{5CD12F09-3DA0-42FB-95F7-2F93F530BB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75560" y="2838646"/>
              <a:ext cx="314551" cy="1100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2" name="AutoShape 171">
              <a:extLst>
                <a:ext uri="{FF2B5EF4-FFF2-40B4-BE49-F238E27FC236}">
                  <a16:creationId xmlns:a16="http://schemas.microsoft.com/office/drawing/2014/main" id="{DDD7FA5A-F6C2-47BC-816B-26F3D6BC7F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24377" y="4264298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3" name="AutoShape 164">
              <a:extLst>
                <a:ext uri="{FF2B5EF4-FFF2-40B4-BE49-F238E27FC236}">
                  <a16:creationId xmlns:a16="http://schemas.microsoft.com/office/drawing/2014/main" id="{7DD92CDF-ED59-46ED-ADD2-058F32F67E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19069" y="3201623"/>
              <a:ext cx="397278" cy="49900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25AF7357-E5BC-4E89-9894-BF97D770C655}"/>
                </a:ext>
              </a:extLst>
            </p:cNvPr>
            <p:cNvGrpSpPr/>
            <p:nvPr/>
          </p:nvGrpSpPr>
          <p:grpSpPr>
            <a:xfrm>
              <a:off x="1641292" y="411706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323" name="Rectangle 43">
                <a:extLst>
                  <a:ext uri="{FF2B5EF4-FFF2-40B4-BE49-F238E27FC236}">
                    <a16:creationId xmlns:a16="http://schemas.microsoft.com/office/drawing/2014/main" id="{CE4C76FD-F44A-4CA3-8E8D-70ECE7E5BA81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324" name="AutoShape 164">
                <a:extLst>
                  <a:ext uri="{FF2B5EF4-FFF2-40B4-BE49-F238E27FC236}">
                    <a16:creationId xmlns:a16="http://schemas.microsoft.com/office/drawing/2014/main" id="{A30416FD-895F-47D9-A906-93AF4F041C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5" name="AutoShape 164">
                <a:extLst>
                  <a:ext uri="{FF2B5EF4-FFF2-40B4-BE49-F238E27FC236}">
                    <a16:creationId xmlns:a16="http://schemas.microsoft.com/office/drawing/2014/main" id="{E5E8AD16-9677-480C-A895-FE947E4DC42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6" name="AutoShape 164">
                <a:extLst>
                  <a:ext uri="{FF2B5EF4-FFF2-40B4-BE49-F238E27FC236}">
                    <a16:creationId xmlns:a16="http://schemas.microsoft.com/office/drawing/2014/main" id="{8AC730B4-7B00-4719-A200-2B6D309C14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7" name="AutoShape 164">
                <a:extLst>
                  <a:ext uri="{FF2B5EF4-FFF2-40B4-BE49-F238E27FC236}">
                    <a16:creationId xmlns:a16="http://schemas.microsoft.com/office/drawing/2014/main" id="{768A1618-6C9E-46F9-A5EE-BC171CC6F3B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8" name="AutoShape 164">
                <a:extLst>
                  <a:ext uri="{FF2B5EF4-FFF2-40B4-BE49-F238E27FC236}">
                    <a16:creationId xmlns:a16="http://schemas.microsoft.com/office/drawing/2014/main" id="{8F09E1B8-45F7-4002-A7F2-57EADF2E520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D66BA355-4D0F-4F46-AF16-347905EB99FA}"/>
                </a:ext>
              </a:extLst>
            </p:cNvPr>
            <p:cNvGrpSpPr/>
            <p:nvPr/>
          </p:nvGrpSpPr>
          <p:grpSpPr>
            <a:xfrm>
              <a:off x="2217058" y="326068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317" name="Rectangle 43">
                <a:extLst>
                  <a:ext uri="{FF2B5EF4-FFF2-40B4-BE49-F238E27FC236}">
                    <a16:creationId xmlns:a16="http://schemas.microsoft.com/office/drawing/2014/main" id="{67DCDB21-BEC0-45DB-829F-DEEB92FBC2D6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318" name="AutoShape 164">
                <a:extLst>
                  <a:ext uri="{FF2B5EF4-FFF2-40B4-BE49-F238E27FC236}">
                    <a16:creationId xmlns:a16="http://schemas.microsoft.com/office/drawing/2014/main" id="{E5848043-7F28-4C46-87BC-9545290472D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9" name="AutoShape 164">
                <a:extLst>
                  <a:ext uri="{FF2B5EF4-FFF2-40B4-BE49-F238E27FC236}">
                    <a16:creationId xmlns:a16="http://schemas.microsoft.com/office/drawing/2014/main" id="{7C82713E-E1F1-482E-9527-D4A13BC5B04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0" name="AutoShape 164">
                <a:extLst>
                  <a:ext uri="{FF2B5EF4-FFF2-40B4-BE49-F238E27FC236}">
                    <a16:creationId xmlns:a16="http://schemas.microsoft.com/office/drawing/2014/main" id="{7FB6227C-F10A-47C5-AE62-82468826051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1" name="AutoShape 164">
                <a:extLst>
                  <a:ext uri="{FF2B5EF4-FFF2-40B4-BE49-F238E27FC236}">
                    <a16:creationId xmlns:a16="http://schemas.microsoft.com/office/drawing/2014/main" id="{00D63EF3-DF67-44C4-B176-4BE82EB70B5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22" name="AutoShape 164">
                <a:extLst>
                  <a:ext uri="{FF2B5EF4-FFF2-40B4-BE49-F238E27FC236}">
                    <a16:creationId xmlns:a16="http://schemas.microsoft.com/office/drawing/2014/main" id="{0D416B9B-74E7-4461-8874-B51E2367267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id="{A6CB61A3-E1BD-4378-9FEE-A9B9C9028627}"/>
                </a:ext>
              </a:extLst>
            </p:cNvPr>
            <p:cNvGrpSpPr/>
            <p:nvPr/>
          </p:nvGrpSpPr>
          <p:grpSpPr>
            <a:xfrm>
              <a:off x="1772032" y="234477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310" name="Rectangle 43">
                <a:extLst>
                  <a:ext uri="{FF2B5EF4-FFF2-40B4-BE49-F238E27FC236}">
                    <a16:creationId xmlns:a16="http://schemas.microsoft.com/office/drawing/2014/main" id="{DD7ECF7C-5194-49A9-881E-98F8206BBC85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312" name="AutoShape 164">
                <a:extLst>
                  <a:ext uri="{FF2B5EF4-FFF2-40B4-BE49-F238E27FC236}">
                    <a16:creationId xmlns:a16="http://schemas.microsoft.com/office/drawing/2014/main" id="{EE345FAF-DA3C-41ED-AF7E-29563D2AF4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3" name="AutoShape 164">
                <a:extLst>
                  <a:ext uri="{FF2B5EF4-FFF2-40B4-BE49-F238E27FC236}">
                    <a16:creationId xmlns:a16="http://schemas.microsoft.com/office/drawing/2014/main" id="{53797A68-AEDB-428A-A821-EA4914A5F31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4" name="AutoShape 164">
                <a:extLst>
                  <a:ext uri="{FF2B5EF4-FFF2-40B4-BE49-F238E27FC236}">
                    <a16:creationId xmlns:a16="http://schemas.microsoft.com/office/drawing/2014/main" id="{90B94922-7506-44C3-8765-25F0A7DC72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5" name="AutoShape 164">
                <a:extLst>
                  <a:ext uri="{FF2B5EF4-FFF2-40B4-BE49-F238E27FC236}">
                    <a16:creationId xmlns:a16="http://schemas.microsoft.com/office/drawing/2014/main" id="{A4A1B74D-E667-43F1-B620-E1EC1DB5599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16" name="AutoShape 164">
                <a:extLst>
                  <a:ext uri="{FF2B5EF4-FFF2-40B4-BE49-F238E27FC236}">
                    <a16:creationId xmlns:a16="http://schemas.microsoft.com/office/drawing/2014/main" id="{6E92E2A2-C661-4DE9-8B46-53BF8C9667C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DEDCEB4A-BE53-4A88-860F-2D8E56AEBD18}"/>
                </a:ext>
              </a:extLst>
            </p:cNvPr>
            <p:cNvGrpSpPr/>
            <p:nvPr/>
          </p:nvGrpSpPr>
          <p:grpSpPr>
            <a:xfrm>
              <a:off x="1515303" y="303494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303" name="Rectangle 43">
                <a:extLst>
                  <a:ext uri="{FF2B5EF4-FFF2-40B4-BE49-F238E27FC236}">
                    <a16:creationId xmlns:a16="http://schemas.microsoft.com/office/drawing/2014/main" id="{0E4C4E9F-05B0-4680-982C-A5214C61C960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304" name="AutoShape 164">
                <a:extLst>
                  <a:ext uri="{FF2B5EF4-FFF2-40B4-BE49-F238E27FC236}">
                    <a16:creationId xmlns:a16="http://schemas.microsoft.com/office/drawing/2014/main" id="{EC200651-0EA5-4490-8B0B-E246B9D14FA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5" name="AutoShape 164">
                <a:extLst>
                  <a:ext uri="{FF2B5EF4-FFF2-40B4-BE49-F238E27FC236}">
                    <a16:creationId xmlns:a16="http://schemas.microsoft.com/office/drawing/2014/main" id="{661C0F1B-914A-4A83-9C4B-B41D60156F0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6" name="AutoShape 164">
                <a:extLst>
                  <a:ext uri="{FF2B5EF4-FFF2-40B4-BE49-F238E27FC236}">
                    <a16:creationId xmlns:a16="http://schemas.microsoft.com/office/drawing/2014/main" id="{C85743D8-A96B-4760-BD16-416090EA0F3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8" name="AutoShape 164">
                <a:extLst>
                  <a:ext uri="{FF2B5EF4-FFF2-40B4-BE49-F238E27FC236}">
                    <a16:creationId xmlns:a16="http://schemas.microsoft.com/office/drawing/2014/main" id="{0CB469FE-99D9-4579-9860-F4F42257EBE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9" name="AutoShape 164">
                <a:extLst>
                  <a:ext uri="{FF2B5EF4-FFF2-40B4-BE49-F238E27FC236}">
                    <a16:creationId xmlns:a16="http://schemas.microsoft.com/office/drawing/2014/main" id="{0D52C683-2094-4C3D-AC7A-CB141DE74B8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9757726C-385C-4AAE-B83C-9753E8B5E48E}"/>
                </a:ext>
              </a:extLst>
            </p:cNvPr>
            <p:cNvGrpSpPr/>
            <p:nvPr/>
          </p:nvGrpSpPr>
          <p:grpSpPr>
            <a:xfrm>
              <a:off x="1127079" y="3530872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97" name="Rectangle 43">
                <a:extLst>
                  <a:ext uri="{FF2B5EF4-FFF2-40B4-BE49-F238E27FC236}">
                    <a16:creationId xmlns:a16="http://schemas.microsoft.com/office/drawing/2014/main" id="{24D1AC06-9C05-4053-B760-704A70E85520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98" name="AutoShape 164">
                <a:extLst>
                  <a:ext uri="{FF2B5EF4-FFF2-40B4-BE49-F238E27FC236}">
                    <a16:creationId xmlns:a16="http://schemas.microsoft.com/office/drawing/2014/main" id="{7C9328C2-111E-4359-A55D-26D754B0825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99" name="AutoShape 164">
                <a:extLst>
                  <a:ext uri="{FF2B5EF4-FFF2-40B4-BE49-F238E27FC236}">
                    <a16:creationId xmlns:a16="http://schemas.microsoft.com/office/drawing/2014/main" id="{94ABA4E4-ECF2-47B8-B928-A99BF2314BC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0" name="AutoShape 164">
                <a:extLst>
                  <a:ext uri="{FF2B5EF4-FFF2-40B4-BE49-F238E27FC236}">
                    <a16:creationId xmlns:a16="http://schemas.microsoft.com/office/drawing/2014/main" id="{E3839EA8-06C4-4941-9E38-E9BA86167FC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1" name="AutoShape 164">
                <a:extLst>
                  <a:ext uri="{FF2B5EF4-FFF2-40B4-BE49-F238E27FC236}">
                    <a16:creationId xmlns:a16="http://schemas.microsoft.com/office/drawing/2014/main" id="{404600B6-EBE4-44DB-97AD-1E3EC70DDF3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02" name="AutoShape 164">
                <a:extLst>
                  <a:ext uri="{FF2B5EF4-FFF2-40B4-BE49-F238E27FC236}">
                    <a16:creationId xmlns:a16="http://schemas.microsoft.com/office/drawing/2014/main" id="{81DBEDA6-DA1A-44DD-891C-62EC4C06FF3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E6E42FD4-9B39-419C-9E08-74BE371E1305}"/>
                </a:ext>
              </a:extLst>
            </p:cNvPr>
            <p:cNvGrpSpPr/>
            <p:nvPr/>
          </p:nvGrpSpPr>
          <p:grpSpPr>
            <a:xfrm>
              <a:off x="2997358" y="2676064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91" name="Rectangle 43">
                <a:extLst>
                  <a:ext uri="{FF2B5EF4-FFF2-40B4-BE49-F238E27FC236}">
                    <a16:creationId xmlns:a16="http://schemas.microsoft.com/office/drawing/2014/main" id="{58423D53-FE2F-42D7-899F-165EB4C4521C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92" name="AutoShape 164">
                <a:extLst>
                  <a:ext uri="{FF2B5EF4-FFF2-40B4-BE49-F238E27FC236}">
                    <a16:creationId xmlns:a16="http://schemas.microsoft.com/office/drawing/2014/main" id="{F6D3E784-38C2-4273-8794-A7DF8EE3A41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93" name="AutoShape 164">
                <a:extLst>
                  <a:ext uri="{FF2B5EF4-FFF2-40B4-BE49-F238E27FC236}">
                    <a16:creationId xmlns:a16="http://schemas.microsoft.com/office/drawing/2014/main" id="{595AC21D-E98A-4597-8101-8567FC105D1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94" name="AutoShape 164">
                <a:extLst>
                  <a:ext uri="{FF2B5EF4-FFF2-40B4-BE49-F238E27FC236}">
                    <a16:creationId xmlns:a16="http://schemas.microsoft.com/office/drawing/2014/main" id="{EEFCFE97-05F2-46F2-9E7A-500B49BDB17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95" name="AutoShape 164">
                <a:extLst>
                  <a:ext uri="{FF2B5EF4-FFF2-40B4-BE49-F238E27FC236}">
                    <a16:creationId xmlns:a16="http://schemas.microsoft.com/office/drawing/2014/main" id="{F63BD906-3670-4EC1-BFDE-9D457B34583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96" name="AutoShape 164">
                <a:extLst>
                  <a:ext uri="{FF2B5EF4-FFF2-40B4-BE49-F238E27FC236}">
                    <a16:creationId xmlns:a16="http://schemas.microsoft.com/office/drawing/2014/main" id="{B93C7A9F-362B-492C-A8A1-7297C90BC87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96A1F5B2-CD8B-4A52-B7DD-F70A8AA52D47}"/>
                </a:ext>
              </a:extLst>
            </p:cNvPr>
            <p:cNvGrpSpPr/>
            <p:nvPr/>
          </p:nvGrpSpPr>
          <p:grpSpPr>
            <a:xfrm>
              <a:off x="3045818" y="3340606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85" name="Rectangle 43">
                <a:extLst>
                  <a:ext uri="{FF2B5EF4-FFF2-40B4-BE49-F238E27FC236}">
                    <a16:creationId xmlns:a16="http://schemas.microsoft.com/office/drawing/2014/main" id="{80EA752D-1C02-4CA5-B10D-BB984B830C0B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86" name="AutoShape 164">
                <a:extLst>
                  <a:ext uri="{FF2B5EF4-FFF2-40B4-BE49-F238E27FC236}">
                    <a16:creationId xmlns:a16="http://schemas.microsoft.com/office/drawing/2014/main" id="{67C0851E-77A6-407B-9A2C-94F26B672E8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7" name="AutoShape 164">
                <a:extLst>
                  <a:ext uri="{FF2B5EF4-FFF2-40B4-BE49-F238E27FC236}">
                    <a16:creationId xmlns:a16="http://schemas.microsoft.com/office/drawing/2014/main" id="{86AA4594-618E-4372-972E-9F8FDE82304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8" name="AutoShape 164">
                <a:extLst>
                  <a:ext uri="{FF2B5EF4-FFF2-40B4-BE49-F238E27FC236}">
                    <a16:creationId xmlns:a16="http://schemas.microsoft.com/office/drawing/2014/main" id="{AA06C744-CE8E-4268-B9EF-B5D677DA4FD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9" name="AutoShape 164">
                <a:extLst>
                  <a:ext uri="{FF2B5EF4-FFF2-40B4-BE49-F238E27FC236}">
                    <a16:creationId xmlns:a16="http://schemas.microsoft.com/office/drawing/2014/main" id="{9C04F83A-944C-49AA-AE43-C597AA2CD8B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90" name="AutoShape 164">
                <a:extLst>
                  <a:ext uri="{FF2B5EF4-FFF2-40B4-BE49-F238E27FC236}">
                    <a16:creationId xmlns:a16="http://schemas.microsoft.com/office/drawing/2014/main" id="{D1607999-C6DA-4067-8B41-786C094D01E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970B554-B825-416D-84F5-BDEBE1300E61}"/>
                </a:ext>
              </a:extLst>
            </p:cNvPr>
            <p:cNvGrpSpPr/>
            <p:nvPr/>
          </p:nvGrpSpPr>
          <p:grpSpPr>
            <a:xfrm>
              <a:off x="3248874" y="409896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79" name="Rectangle 43">
                <a:extLst>
                  <a:ext uri="{FF2B5EF4-FFF2-40B4-BE49-F238E27FC236}">
                    <a16:creationId xmlns:a16="http://schemas.microsoft.com/office/drawing/2014/main" id="{344FF617-E1E9-4F4E-98F8-7949DFDA4388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80" name="AutoShape 164">
                <a:extLst>
                  <a:ext uri="{FF2B5EF4-FFF2-40B4-BE49-F238E27FC236}">
                    <a16:creationId xmlns:a16="http://schemas.microsoft.com/office/drawing/2014/main" id="{F3077858-700C-4CFA-8B0D-F5F5C97B711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1" name="AutoShape 164">
                <a:extLst>
                  <a:ext uri="{FF2B5EF4-FFF2-40B4-BE49-F238E27FC236}">
                    <a16:creationId xmlns:a16="http://schemas.microsoft.com/office/drawing/2014/main" id="{F394FC7B-6C8C-4304-B108-0C1024E3D8A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2" name="AutoShape 164">
                <a:extLst>
                  <a:ext uri="{FF2B5EF4-FFF2-40B4-BE49-F238E27FC236}">
                    <a16:creationId xmlns:a16="http://schemas.microsoft.com/office/drawing/2014/main" id="{AFD72B2A-99FE-41B3-AA36-4A5BE7DC60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3" name="AutoShape 164">
                <a:extLst>
                  <a:ext uri="{FF2B5EF4-FFF2-40B4-BE49-F238E27FC236}">
                    <a16:creationId xmlns:a16="http://schemas.microsoft.com/office/drawing/2014/main" id="{26D94A4F-DA81-4BD8-AC47-EF98E3E0A53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84" name="AutoShape 164">
                <a:extLst>
                  <a:ext uri="{FF2B5EF4-FFF2-40B4-BE49-F238E27FC236}">
                    <a16:creationId xmlns:a16="http://schemas.microsoft.com/office/drawing/2014/main" id="{12464CC7-88CE-45B3-94D9-8B9F83C8FE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AE74DD68-CB68-467E-9DBD-11217A1D1810}"/>
                </a:ext>
              </a:extLst>
            </p:cNvPr>
            <p:cNvGrpSpPr/>
            <p:nvPr/>
          </p:nvGrpSpPr>
          <p:grpSpPr>
            <a:xfrm>
              <a:off x="2519816" y="397373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273" name="Rectangle 43">
                <a:extLst>
                  <a:ext uri="{FF2B5EF4-FFF2-40B4-BE49-F238E27FC236}">
                    <a16:creationId xmlns:a16="http://schemas.microsoft.com/office/drawing/2014/main" id="{5C8F419D-78DD-480C-ADBE-0381DA10D358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274" name="AutoShape 164">
                <a:extLst>
                  <a:ext uri="{FF2B5EF4-FFF2-40B4-BE49-F238E27FC236}">
                    <a16:creationId xmlns:a16="http://schemas.microsoft.com/office/drawing/2014/main" id="{34B8A889-8867-49D7-985A-51D82F508CB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5" name="AutoShape 164">
                <a:extLst>
                  <a:ext uri="{FF2B5EF4-FFF2-40B4-BE49-F238E27FC236}">
                    <a16:creationId xmlns:a16="http://schemas.microsoft.com/office/drawing/2014/main" id="{98546E94-49D6-4061-B7C6-ECDD9333629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6" name="AutoShape 164">
                <a:extLst>
                  <a:ext uri="{FF2B5EF4-FFF2-40B4-BE49-F238E27FC236}">
                    <a16:creationId xmlns:a16="http://schemas.microsoft.com/office/drawing/2014/main" id="{CF419AD9-D763-4010-9F59-EFCCB3FCFE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7" name="AutoShape 164">
                <a:extLst>
                  <a:ext uri="{FF2B5EF4-FFF2-40B4-BE49-F238E27FC236}">
                    <a16:creationId xmlns:a16="http://schemas.microsoft.com/office/drawing/2014/main" id="{EA6A8149-5652-4B8A-A36F-86B487EB72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78" name="AutoShape 164">
                <a:extLst>
                  <a:ext uri="{FF2B5EF4-FFF2-40B4-BE49-F238E27FC236}">
                    <a16:creationId xmlns:a16="http://schemas.microsoft.com/office/drawing/2014/main" id="{36B73671-514A-4A31-920C-42B50F67315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</p:grpSp>
      <p:sp>
        <p:nvSpPr>
          <p:cNvPr id="329" name="TextBox 328">
            <a:extLst>
              <a:ext uri="{FF2B5EF4-FFF2-40B4-BE49-F238E27FC236}">
                <a16:creationId xmlns:a16="http://schemas.microsoft.com/office/drawing/2014/main" id="{030B6287-75D8-4B81-88CA-F24D8A3637B3}"/>
              </a:ext>
            </a:extLst>
          </p:cNvPr>
          <p:cNvSpPr txBox="1"/>
          <p:nvPr/>
        </p:nvSpPr>
        <p:spPr>
          <a:xfrm>
            <a:off x="1717031" y="1043770"/>
            <a:ext cx="335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E0E0E0"/>
                </a:solidFill>
              </a:rPr>
              <a:t>Distribution Management System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63268DD-4F14-4463-A681-FFDB18063303}"/>
              </a:ext>
            </a:extLst>
          </p:cNvPr>
          <p:cNvSpPr txBox="1"/>
          <p:nvPr/>
        </p:nvSpPr>
        <p:spPr>
          <a:xfrm>
            <a:off x="7397224" y="1043770"/>
            <a:ext cx="322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0E0E0"/>
                </a:solidFill>
              </a:rPr>
              <a:t>Resource Delivery Network</a:t>
            </a:r>
            <a:endParaRPr lang="ru-RU" dirty="0">
              <a:solidFill>
                <a:srgbClr val="E0E0E0"/>
              </a:solidFill>
            </a:endParaRPr>
          </a:p>
        </p:txBody>
      </p:sp>
      <p:graphicFrame>
        <p:nvGraphicFramePr>
          <p:cNvPr id="355" name="Table 1924">
            <a:extLst>
              <a:ext uri="{FF2B5EF4-FFF2-40B4-BE49-F238E27FC236}">
                <a16:creationId xmlns:a16="http://schemas.microsoft.com/office/drawing/2014/main" id="{3BA4AE94-5B3F-4D02-8CA6-24657C234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51896"/>
              </p:ext>
            </p:extLst>
          </p:nvPr>
        </p:nvGraphicFramePr>
        <p:xfrm>
          <a:off x="6993305" y="4079904"/>
          <a:ext cx="4031411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554">
                  <a:extLst>
                    <a:ext uri="{9D8B030D-6E8A-4147-A177-3AD203B41FA5}">
                      <a16:colId xmlns:a16="http://schemas.microsoft.com/office/drawing/2014/main" val="1166087713"/>
                    </a:ext>
                  </a:extLst>
                </a:gridCol>
                <a:gridCol w="2006857">
                  <a:extLst>
                    <a:ext uri="{9D8B030D-6E8A-4147-A177-3AD203B41FA5}">
                      <a16:colId xmlns:a16="http://schemas.microsoft.com/office/drawing/2014/main" val="33184807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>
                          <a:solidFill>
                            <a:srgbClr val="3DC1F2"/>
                          </a:solidFill>
                        </a:rPr>
                        <a:t>Analyzer</a:t>
                      </a:r>
                      <a:endParaRPr lang="ru-RU" b="0" dirty="0">
                        <a:solidFill>
                          <a:srgbClr val="3DC1F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3DC1F2"/>
                          </a:solidFill>
                        </a:rPr>
                        <a:t>Status</a:t>
                      </a:r>
                      <a:endParaRPr lang="ru-RU" b="0" dirty="0">
                        <a:solidFill>
                          <a:srgbClr val="3DC1F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1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0x123…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Clean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7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0x456…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Clean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78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0x789…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Infected/Trojan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0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71242"/>
                  </a:ext>
                </a:extLst>
              </a:tr>
            </a:tbl>
          </a:graphicData>
        </a:graphic>
      </p:graphicFrame>
      <p:cxnSp>
        <p:nvCxnSpPr>
          <p:cNvPr id="368" name="Straight Arrow Connector 367">
            <a:extLst>
              <a:ext uri="{FF2B5EF4-FFF2-40B4-BE49-F238E27FC236}">
                <a16:creationId xmlns:a16="http://schemas.microsoft.com/office/drawing/2014/main" id="{C003786B-CE65-45C2-8A93-172609B13265}"/>
              </a:ext>
            </a:extLst>
          </p:cNvPr>
          <p:cNvCxnSpPr>
            <a:cxnSpLocks/>
          </p:cNvCxnSpPr>
          <p:nvPr/>
        </p:nvCxnSpPr>
        <p:spPr>
          <a:xfrm>
            <a:off x="6219825" y="4633246"/>
            <a:ext cx="530711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Arrow Connector 379">
            <a:extLst>
              <a:ext uri="{FF2B5EF4-FFF2-40B4-BE49-F238E27FC236}">
                <a16:creationId xmlns:a16="http://schemas.microsoft.com/office/drawing/2014/main" id="{5D794C08-48C6-458D-8788-44BFCA4479D3}"/>
              </a:ext>
            </a:extLst>
          </p:cNvPr>
          <p:cNvCxnSpPr>
            <a:cxnSpLocks/>
          </p:cNvCxnSpPr>
          <p:nvPr/>
        </p:nvCxnSpPr>
        <p:spPr>
          <a:xfrm flipH="1">
            <a:off x="3267462" y="3396793"/>
            <a:ext cx="2743" cy="466145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E540E6E3-BFC8-4793-A5A9-DE80A5432F87}"/>
              </a:ext>
            </a:extLst>
          </p:cNvPr>
          <p:cNvSpPr txBox="1"/>
          <p:nvPr/>
        </p:nvSpPr>
        <p:spPr>
          <a:xfrm>
            <a:off x="7733397" y="6166625"/>
            <a:ext cx="27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Analysis Report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20D03433-BF51-46DF-B093-8F6E46BAEFE5}"/>
              </a:ext>
            </a:extLst>
          </p:cNvPr>
          <p:cNvSpPr txBox="1"/>
          <p:nvPr/>
        </p:nvSpPr>
        <p:spPr>
          <a:xfrm>
            <a:off x="1703166" y="5780402"/>
            <a:ext cx="27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Blockchain Record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F2183297-8B08-451F-8114-CD1CAEF69327}"/>
              </a:ext>
            </a:extLst>
          </p:cNvPr>
          <p:cNvCxnSpPr>
            <a:cxnSpLocks/>
          </p:cNvCxnSpPr>
          <p:nvPr/>
        </p:nvCxnSpPr>
        <p:spPr>
          <a:xfrm flipH="1">
            <a:off x="9023500" y="3394879"/>
            <a:ext cx="2743" cy="466145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854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6F881B-0E0E-46E5-BB11-A998CBFB4695}"/>
              </a:ext>
            </a:extLst>
          </p:cNvPr>
          <p:cNvSpPr/>
          <p:nvPr/>
        </p:nvSpPr>
        <p:spPr>
          <a:xfrm>
            <a:off x="2646525" y="3167390"/>
            <a:ext cx="6743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800" dirty="0">
                <a:solidFill>
                  <a:srgbClr val="E0E0E0"/>
                </a:solidFill>
              </a:rPr>
              <a:t>How Verification Level Works</a:t>
            </a:r>
          </a:p>
        </p:txBody>
      </p:sp>
    </p:spTree>
    <p:extLst>
      <p:ext uri="{BB962C8B-B14F-4D97-AF65-F5344CB8AC3E}">
        <p14:creationId xmlns:p14="http://schemas.microsoft.com/office/powerpoint/2010/main" val="2001343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69">
            <a:extLst>
              <a:ext uri="{FF2B5EF4-FFF2-40B4-BE49-F238E27FC236}">
                <a16:creationId xmlns:a16="http://schemas.microsoft.com/office/drawing/2014/main" id="{1151E8D3-8A48-4B51-8EEE-ED63F8936BE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641999" y="2456293"/>
            <a:ext cx="225699" cy="4852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" name="AutoShape 171">
            <a:extLst>
              <a:ext uri="{FF2B5EF4-FFF2-40B4-BE49-F238E27FC236}">
                <a16:creationId xmlns:a16="http://schemas.microsoft.com/office/drawing/2014/main" id="{AE8F41C0-A432-4F8C-9FCB-6E507ECA6D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19732" y="2738021"/>
            <a:ext cx="160643" cy="105261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" name="AutoShape 171">
            <a:extLst>
              <a:ext uri="{FF2B5EF4-FFF2-40B4-BE49-F238E27FC236}">
                <a16:creationId xmlns:a16="http://schemas.microsoft.com/office/drawing/2014/main" id="{C4702B8F-C97E-4A20-8593-4170D697133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995916" y="2790336"/>
            <a:ext cx="105652" cy="125521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AutoShape 164">
            <a:extLst>
              <a:ext uri="{FF2B5EF4-FFF2-40B4-BE49-F238E27FC236}">
                <a16:creationId xmlns:a16="http://schemas.microsoft.com/office/drawing/2014/main" id="{E64FA5C9-A752-422D-A679-4DDDC293624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539222" y="1864271"/>
            <a:ext cx="153254" cy="12091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AutoShape 164">
            <a:extLst>
              <a:ext uri="{FF2B5EF4-FFF2-40B4-BE49-F238E27FC236}">
                <a16:creationId xmlns:a16="http://schemas.microsoft.com/office/drawing/2014/main" id="{7FA95EAC-390C-4433-A5A5-55F1BEBC3FA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474229" y="2850296"/>
            <a:ext cx="100601" cy="157458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AutoShape 149">
            <a:extLst>
              <a:ext uri="{FF2B5EF4-FFF2-40B4-BE49-F238E27FC236}">
                <a16:creationId xmlns:a16="http://schemas.microsoft.com/office/drawing/2014/main" id="{37A56CD4-38DB-4A9B-825A-075A08FDB24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233295" y="1952928"/>
            <a:ext cx="609026" cy="38407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AutoShape 150">
            <a:extLst>
              <a:ext uri="{FF2B5EF4-FFF2-40B4-BE49-F238E27FC236}">
                <a16:creationId xmlns:a16="http://schemas.microsoft.com/office/drawing/2014/main" id="{D3CDED3C-946F-4809-A7FE-6ADC5A25C85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637941" y="1988590"/>
            <a:ext cx="204381" cy="508894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AutoShape 151">
            <a:extLst>
              <a:ext uri="{FF2B5EF4-FFF2-40B4-BE49-F238E27FC236}">
                <a16:creationId xmlns:a16="http://schemas.microsoft.com/office/drawing/2014/main" id="{194765A2-31CC-4AD5-B4B8-6B0EE111290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696967" y="1952928"/>
            <a:ext cx="536328" cy="38407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AutoShape 152">
            <a:extLst>
              <a:ext uri="{FF2B5EF4-FFF2-40B4-BE49-F238E27FC236}">
                <a16:creationId xmlns:a16="http://schemas.microsoft.com/office/drawing/2014/main" id="{B56E5138-41BB-4FC5-8A4A-8031A59D12F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696968" y="1988590"/>
            <a:ext cx="90531" cy="64194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AutoShape 153">
            <a:extLst>
              <a:ext uri="{FF2B5EF4-FFF2-40B4-BE49-F238E27FC236}">
                <a16:creationId xmlns:a16="http://schemas.microsoft.com/office/drawing/2014/main" id="{360CF816-EAC7-4E83-86F9-F9A98A35B6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787499" y="1952927"/>
            <a:ext cx="445797" cy="677610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AutoShape 155">
            <a:extLst>
              <a:ext uri="{FF2B5EF4-FFF2-40B4-BE49-F238E27FC236}">
                <a16:creationId xmlns:a16="http://schemas.microsoft.com/office/drawing/2014/main" id="{195A9F3C-5A2D-4418-BB48-6CD8E15B809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547410" y="2497484"/>
            <a:ext cx="90531" cy="334690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AutoShape 156">
            <a:extLst>
              <a:ext uri="{FF2B5EF4-FFF2-40B4-BE49-F238E27FC236}">
                <a16:creationId xmlns:a16="http://schemas.microsoft.com/office/drawing/2014/main" id="{67CA9886-CBF4-4FFE-AA13-D1562DB974A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637941" y="2497484"/>
            <a:ext cx="373097" cy="427964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AutoShape 157">
            <a:extLst>
              <a:ext uri="{FF2B5EF4-FFF2-40B4-BE49-F238E27FC236}">
                <a16:creationId xmlns:a16="http://schemas.microsoft.com/office/drawing/2014/main" id="{34102307-B33D-4CD9-BECA-998B78B75D59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547409" y="2832175"/>
            <a:ext cx="450938" cy="7827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0" name="AutoShape 158">
            <a:extLst>
              <a:ext uri="{FF2B5EF4-FFF2-40B4-BE49-F238E27FC236}">
                <a16:creationId xmlns:a16="http://schemas.microsoft.com/office/drawing/2014/main" id="{10B3728A-1F0C-4C30-924C-4BDD3D270B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7499" y="2630538"/>
            <a:ext cx="759911" cy="201637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AutoShape 159">
            <a:extLst>
              <a:ext uri="{FF2B5EF4-FFF2-40B4-BE49-F238E27FC236}">
                <a16:creationId xmlns:a16="http://schemas.microsoft.com/office/drawing/2014/main" id="{A304CEAD-C686-432F-8B9E-EFCC90612B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580374" y="2630537"/>
            <a:ext cx="207124" cy="231814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2" name="AutoShape 160">
            <a:extLst>
              <a:ext uri="{FF2B5EF4-FFF2-40B4-BE49-F238E27FC236}">
                <a16:creationId xmlns:a16="http://schemas.microsoft.com/office/drawing/2014/main" id="{4267D030-B84E-4668-88CE-0B5D92EDD3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87498" y="2630538"/>
            <a:ext cx="260620" cy="469115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AutoShape 161">
            <a:extLst>
              <a:ext uri="{FF2B5EF4-FFF2-40B4-BE49-F238E27FC236}">
                <a16:creationId xmlns:a16="http://schemas.microsoft.com/office/drawing/2014/main" id="{CCC5C08B-23AE-43DA-BDA6-B6D29EF84F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0375" y="2862351"/>
            <a:ext cx="467743" cy="237300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" name="AutoShape 162">
            <a:extLst>
              <a:ext uri="{FF2B5EF4-FFF2-40B4-BE49-F238E27FC236}">
                <a16:creationId xmlns:a16="http://schemas.microsoft.com/office/drawing/2014/main" id="{F85FB2F0-62C8-4231-9193-3B1BBE67D71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048117" y="2915855"/>
            <a:ext cx="942120" cy="183798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AutoShape 163">
            <a:extLst>
              <a:ext uri="{FF2B5EF4-FFF2-40B4-BE49-F238E27FC236}">
                <a16:creationId xmlns:a16="http://schemas.microsoft.com/office/drawing/2014/main" id="{A1F9628E-A3FF-4B87-8E0B-B341CAF7AFC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12321" y="3099653"/>
            <a:ext cx="135796" cy="142655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6" name="AutoShape 164">
            <a:extLst>
              <a:ext uri="{FF2B5EF4-FFF2-40B4-BE49-F238E27FC236}">
                <a16:creationId xmlns:a16="http://schemas.microsoft.com/office/drawing/2014/main" id="{6EFCECF7-A9F9-4A19-B2B1-B4F59BBCB82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045929" y="3105018"/>
            <a:ext cx="93125" cy="15338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7" name="AutoShape 165">
            <a:extLst>
              <a:ext uri="{FF2B5EF4-FFF2-40B4-BE49-F238E27FC236}">
                <a16:creationId xmlns:a16="http://schemas.microsoft.com/office/drawing/2014/main" id="{763CFD7E-2AD1-43D8-814D-8AD2DE544A6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100242" y="1799299"/>
            <a:ext cx="133053" cy="153628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8" name="AutoShape 166">
            <a:extLst>
              <a:ext uri="{FF2B5EF4-FFF2-40B4-BE49-F238E27FC236}">
                <a16:creationId xmlns:a16="http://schemas.microsoft.com/office/drawing/2014/main" id="{CD5A91AB-9ACD-4A39-8785-F218B764244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233296" y="1821247"/>
            <a:ext cx="133053" cy="131681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9" name="AutoShape 167">
            <a:extLst>
              <a:ext uri="{FF2B5EF4-FFF2-40B4-BE49-F238E27FC236}">
                <a16:creationId xmlns:a16="http://schemas.microsoft.com/office/drawing/2014/main" id="{2DCA542E-2FC8-410E-9413-D3AC50D6F6B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842322" y="1774608"/>
            <a:ext cx="50751" cy="21672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0" name="AutoShape 168">
            <a:extLst>
              <a:ext uri="{FF2B5EF4-FFF2-40B4-BE49-F238E27FC236}">
                <a16:creationId xmlns:a16="http://schemas.microsoft.com/office/drawing/2014/main" id="{0978B55D-F3E3-48F8-AF19-F8E546AD90D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842321" y="1988591"/>
            <a:ext cx="207124" cy="2743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1" name="AutoShape 169">
            <a:extLst>
              <a:ext uri="{FF2B5EF4-FFF2-40B4-BE49-F238E27FC236}">
                <a16:creationId xmlns:a16="http://schemas.microsoft.com/office/drawing/2014/main" id="{436B78C0-2123-4B5D-8689-A60ED02656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42321" y="1988590"/>
            <a:ext cx="117964" cy="21672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32" name="AutoShape 171">
            <a:extLst>
              <a:ext uri="{FF2B5EF4-FFF2-40B4-BE49-F238E27FC236}">
                <a16:creationId xmlns:a16="http://schemas.microsoft.com/office/drawing/2014/main" id="{195174B2-44B1-4D2A-8C77-98288636B7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95916" y="2915855"/>
            <a:ext cx="7296" cy="21123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3" name="AutoShape 172">
            <a:extLst>
              <a:ext uri="{FF2B5EF4-FFF2-40B4-BE49-F238E27FC236}">
                <a16:creationId xmlns:a16="http://schemas.microsoft.com/office/drawing/2014/main" id="{BC5FB33C-A032-416B-A7E8-0975A917B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9621" y="1870625"/>
            <a:ext cx="155000" cy="155000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173">
            <a:extLst>
              <a:ext uri="{FF2B5EF4-FFF2-40B4-BE49-F238E27FC236}">
                <a16:creationId xmlns:a16="http://schemas.microsoft.com/office/drawing/2014/main" id="{08D93C2B-F5C3-4886-B74E-F011F8D11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4666" y="1906289"/>
            <a:ext cx="155000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AutoShape 174">
            <a:extLst>
              <a:ext uri="{FF2B5EF4-FFF2-40B4-BE49-F238E27FC236}">
                <a16:creationId xmlns:a16="http://schemas.microsoft.com/office/drawing/2014/main" id="{06AE5846-16E8-458B-ADE7-32C091C07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5905" y="1906289"/>
            <a:ext cx="156372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175">
            <a:extLst>
              <a:ext uri="{FF2B5EF4-FFF2-40B4-BE49-F238E27FC236}">
                <a16:creationId xmlns:a16="http://schemas.microsoft.com/office/drawing/2014/main" id="{D3C3EB9C-DEDF-441B-B58C-AA308672E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276" y="2832174"/>
            <a:ext cx="156372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176">
            <a:extLst>
              <a:ext uri="{FF2B5EF4-FFF2-40B4-BE49-F238E27FC236}">
                <a16:creationId xmlns:a16="http://schemas.microsoft.com/office/drawing/2014/main" id="{C7B00EB2-6145-4169-B605-7A363BB96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869" y="2427528"/>
            <a:ext cx="156372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AutoShape 177">
            <a:extLst>
              <a:ext uri="{FF2B5EF4-FFF2-40B4-BE49-F238E27FC236}">
                <a16:creationId xmlns:a16="http://schemas.microsoft.com/office/drawing/2014/main" id="{6F45105C-AFD4-4804-B38C-D7138C49A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480" y="2743015"/>
            <a:ext cx="156372" cy="155000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AutoShape 178">
            <a:extLst>
              <a:ext uri="{FF2B5EF4-FFF2-40B4-BE49-F238E27FC236}">
                <a16:creationId xmlns:a16="http://schemas.microsoft.com/office/drawing/2014/main" id="{52449835-C159-49F5-B1E5-B6E4E90FF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427" y="2548236"/>
            <a:ext cx="156372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AutoShape 179">
            <a:extLst>
              <a:ext uri="{FF2B5EF4-FFF2-40B4-BE49-F238E27FC236}">
                <a16:creationId xmlns:a16="http://schemas.microsoft.com/office/drawing/2014/main" id="{CA875014-3392-443E-87F1-D7031621C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0330" y="3025581"/>
            <a:ext cx="156372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AutoShape 190">
            <a:extLst>
              <a:ext uri="{FF2B5EF4-FFF2-40B4-BE49-F238E27FC236}">
                <a16:creationId xmlns:a16="http://schemas.microsoft.com/office/drawing/2014/main" id="{CA379E16-2A69-45E7-BA92-5DA6DD1A5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702" y="2771821"/>
            <a:ext cx="156372" cy="153628"/>
          </a:xfrm>
          <a:prstGeom prst="flowChartConnector">
            <a:avLst/>
          </a:prstGeom>
          <a:solidFill>
            <a:srgbClr val="031E27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E39CFFB-CF86-410B-8AEA-AA03DAE8AB18}"/>
              </a:ext>
            </a:extLst>
          </p:cNvPr>
          <p:cNvGrpSpPr/>
          <p:nvPr/>
        </p:nvGrpSpPr>
        <p:grpSpPr>
          <a:xfrm>
            <a:off x="7411935" y="4231350"/>
            <a:ext cx="2056343" cy="1780731"/>
            <a:chOff x="973966" y="2306576"/>
            <a:chExt cx="2647616" cy="2292756"/>
          </a:xfrm>
          <a:solidFill>
            <a:srgbClr val="031E27"/>
          </a:solidFill>
        </p:grpSpPr>
        <p:cxnSp>
          <p:nvCxnSpPr>
            <p:cNvPr id="43" name="AutoShape 171">
              <a:extLst>
                <a:ext uri="{FF2B5EF4-FFF2-40B4-BE49-F238E27FC236}">
                  <a16:creationId xmlns:a16="http://schemas.microsoft.com/office/drawing/2014/main" id="{C876C8A5-FDAE-40ED-A492-7348287BD2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07215" y="4174832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4" name="AutoShape 168">
              <a:extLst>
                <a:ext uri="{FF2B5EF4-FFF2-40B4-BE49-F238E27FC236}">
                  <a16:creationId xmlns:a16="http://schemas.microsoft.com/office/drawing/2014/main" id="{3C33EDBD-F104-4367-9AB5-3A863BE9EC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112949" y="3496052"/>
              <a:ext cx="320317" cy="424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5" name="AutoShape 171">
              <a:extLst>
                <a:ext uri="{FF2B5EF4-FFF2-40B4-BE49-F238E27FC236}">
                  <a16:creationId xmlns:a16="http://schemas.microsoft.com/office/drawing/2014/main" id="{4C135E24-6654-40AE-8888-ADBC21ACEB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73966" y="3530341"/>
              <a:ext cx="246314" cy="17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6" name="AutoShape 171">
              <a:extLst>
                <a:ext uri="{FF2B5EF4-FFF2-40B4-BE49-F238E27FC236}">
                  <a16:creationId xmlns:a16="http://schemas.microsoft.com/office/drawing/2014/main" id="{A6ECF461-CE2B-42B7-AE45-D88D0BAEC9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313095" y="4151154"/>
              <a:ext cx="308487" cy="12150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7" name="AutoShape 164">
              <a:extLst>
                <a:ext uri="{FF2B5EF4-FFF2-40B4-BE49-F238E27FC236}">
                  <a16:creationId xmlns:a16="http://schemas.microsoft.com/office/drawing/2014/main" id="{8B947686-4A15-45BC-9EEF-1B1ED94695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303099" y="3034949"/>
              <a:ext cx="313248" cy="18759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8" name="AutoShape 164">
              <a:extLst>
                <a:ext uri="{FF2B5EF4-FFF2-40B4-BE49-F238E27FC236}">
                  <a16:creationId xmlns:a16="http://schemas.microsoft.com/office/drawing/2014/main" id="{411BA251-C5CB-43BE-AB48-0D195E0640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93645" y="3691587"/>
              <a:ext cx="233401" cy="1988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9" name="AutoShape 149">
              <a:extLst>
                <a:ext uri="{FF2B5EF4-FFF2-40B4-BE49-F238E27FC236}">
                  <a16:creationId xmlns:a16="http://schemas.microsoft.com/office/drawing/2014/main" id="{C66F27C8-BC80-439F-A63B-90E56A1B8D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67481" y="2510904"/>
              <a:ext cx="1208080" cy="33198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AutoShape 150">
              <a:extLst>
                <a:ext uri="{FF2B5EF4-FFF2-40B4-BE49-F238E27FC236}">
                  <a16:creationId xmlns:a16="http://schemas.microsoft.com/office/drawing/2014/main" id="{D9B443B5-DC4B-44E6-9DEA-7EAF547209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75561" y="2838646"/>
              <a:ext cx="56695" cy="65230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1" name="AutoShape 151">
              <a:extLst>
                <a:ext uri="{FF2B5EF4-FFF2-40B4-BE49-F238E27FC236}">
                  <a16:creationId xmlns:a16="http://schemas.microsoft.com/office/drawing/2014/main" id="{644BE5FE-6282-441D-8EF6-1F97FF2DD9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612874" y="2511526"/>
              <a:ext cx="262044" cy="6929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2" name="AutoShape 152">
              <a:extLst>
                <a:ext uri="{FF2B5EF4-FFF2-40B4-BE49-F238E27FC236}">
                  <a16:creationId xmlns:a16="http://schemas.microsoft.com/office/drawing/2014/main" id="{6A2E3F5E-D07D-447E-A96B-6E7CDB7314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616347" y="3207690"/>
              <a:ext cx="701597" cy="22677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3" name="AutoShape 153">
              <a:extLst>
                <a:ext uri="{FF2B5EF4-FFF2-40B4-BE49-F238E27FC236}">
                  <a16:creationId xmlns:a16="http://schemas.microsoft.com/office/drawing/2014/main" id="{C15CCCB3-D5F7-432A-9C2B-4DB16727D6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67483" y="2511371"/>
              <a:ext cx="443576" cy="9188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AutoShape 154">
              <a:extLst>
                <a:ext uri="{FF2B5EF4-FFF2-40B4-BE49-F238E27FC236}">
                  <a16:creationId xmlns:a16="http://schemas.microsoft.com/office/drawing/2014/main" id="{E7BE752A-CC4E-4E60-99B5-3D27E90D63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298339" y="2838648"/>
              <a:ext cx="777221" cy="6068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5" name="AutoShape 155">
              <a:extLst>
                <a:ext uri="{FF2B5EF4-FFF2-40B4-BE49-F238E27FC236}">
                  <a16:creationId xmlns:a16="http://schemas.microsoft.com/office/drawing/2014/main" id="{A34EB096-F481-4C7E-88F9-B5307369AF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619479" y="3489817"/>
              <a:ext cx="502696" cy="6534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6" name="AutoShape 156">
              <a:extLst>
                <a:ext uri="{FF2B5EF4-FFF2-40B4-BE49-F238E27FC236}">
                  <a16:creationId xmlns:a16="http://schemas.microsoft.com/office/drawing/2014/main" id="{AA2F89CD-3FE1-4AD2-B77D-05E308557C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132257" y="3496323"/>
              <a:ext cx="192120" cy="76797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7" name="AutoShape 157">
              <a:extLst>
                <a:ext uri="{FF2B5EF4-FFF2-40B4-BE49-F238E27FC236}">
                  <a16:creationId xmlns:a16="http://schemas.microsoft.com/office/drawing/2014/main" id="{A30B9244-6B11-4B43-B611-8BE2488612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619479" y="4143250"/>
              <a:ext cx="697376" cy="12104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AutoShape 158">
              <a:extLst>
                <a:ext uri="{FF2B5EF4-FFF2-40B4-BE49-F238E27FC236}">
                  <a16:creationId xmlns:a16="http://schemas.microsoft.com/office/drawing/2014/main" id="{D0945538-ECD1-43C4-B27A-A5AA7DA867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92267" y="3417202"/>
              <a:ext cx="327211" cy="72604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AutoShape 159">
              <a:extLst>
                <a:ext uri="{FF2B5EF4-FFF2-40B4-BE49-F238E27FC236}">
                  <a16:creationId xmlns:a16="http://schemas.microsoft.com/office/drawing/2014/main" id="{44050EDF-D1F0-4A97-AA5F-05EF32FF6F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233395" y="3426622"/>
              <a:ext cx="1084549" cy="2873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AutoShape 160">
              <a:extLst>
                <a:ext uri="{FF2B5EF4-FFF2-40B4-BE49-F238E27FC236}">
                  <a16:creationId xmlns:a16="http://schemas.microsoft.com/office/drawing/2014/main" id="{08F8A89D-8C64-42E5-9289-E079FEBD32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46125" y="3417202"/>
              <a:ext cx="564168" cy="8854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1" name="AutoShape 161">
              <a:extLst>
                <a:ext uri="{FF2B5EF4-FFF2-40B4-BE49-F238E27FC236}">
                  <a16:creationId xmlns:a16="http://schemas.microsoft.com/office/drawing/2014/main" id="{79FCC912-8122-4305-B0B2-983586B498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31028" y="3700627"/>
              <a:ext cx="518857" cy="60524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2" name="AutoShape 162">
              <a:extLst>
                <a:ext uri="{FF2B5EF4-FFF2-40B4-BE49-F238E27FC236}">
                  <a16:creationId xmlns:a16="http://schemas.microsoft.com/office/drawing/2014/main" id="{0E032798-22CB-4EE2-8850-69510AB7A3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746125" y="4140841"/>
              <a:ext cx="868526" cy="1478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3" name="AutoShape 163">
              <a:extLst>
                <a:ext uri="{FF2B5EF4-FFF2-40B4-BE49-F238E27FC236}">
                  <a16:creationId xmlns:a16="http://schemas.microsoft.com/office/drawing/2014/main" id="{2DAC0521-627F-48F1-83B0-CC18F946DD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15303" y="4278259"/>
              <a:ext cx="242104" cy="17783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AutoShape 164">
              <a:extLst>
                <a:ext uri="{FF2B5EF4-FFF2-40B4-BE49-F238E27FC236}">
                  <a16:creationId xmlns:a16="http://schemas.microsoft.com/office/drawing/2014/main" id="{23B0AA77-4863-49BA-834B-8BDFE77BDF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751133" y="4302640"/>
              <a:ext cx="162136" cy="1962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5" name="AutoShape 165">
              <a:extLst>
                <a:ext uri="{FF2B5EF4-FFF2-40B4-BE49-F238E27FC236}">
                  <a16:creationId xmlns:a16="http://schemas.microsoft.com/office/drawing/2014/main" id="{8B95F16A-B76D-42CB-9143-6B64988995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81069" y="2373477"/>
              <a:ext cx="293848" cy="1343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6" name="AutoShape 166">
              <a:extLst>
                <a:ext uri="{FF2B5EF4-FFF2-40B4-BE49-F238E27FC236}">
                  <a16:creationId xmlns:a16="http://schemas.microsoft.com/office/drawing/2014/main" id="{AAA33715-73C4-4595-A23A-7A21DB5F7F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877794" y="2306576"/>
              <a:ext cx="205766" cy="20364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7" name="AutoShape 167">
              <a:extLst>
                <a:ext uri="{FF2B5EF4-FFF2-40B4-BE49-F238E27FC236}">
                  <a16:creationId xmlns:a16="http://schemas.microsoft.com/office/drawing/2014/main" id="{1F81FF4F-FEB3-4956-8A6C-0C08DEB5DB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75560" y="2507723"/>
              <a:ext cx="78487" cy="3351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8" name="AutoShape 168">
              <a:extLst>
                <a:ext uri="{FF2B5EF4-FFF2-40B4-BE49-F238E27FC236}">
                  <a16:creationId xmlns:a16="http://schemas.microsoft.com/office/drawing/2014/main" id="{0E379073-51BF-4D76-A3C1-998E4251B95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75561" y="2728251"/>
              <a:ext cx="314550" cy="114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9" name="AutoShape 169">
              <a:extLst>
                <a:ext uri="{FF2B5EF4-FFF2-40B4-BE49-F238E27FC236}">
                  <a16:creationId xmlns:a16="http://schemas.microsoft.com/office/drawing/2014/main" id="{3C8CDC6B-C890-4CF4-935C-3C150D276C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75560" y="2838646"/>
              <a:ext cx="314551" cy="1100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0" name="AutoShape 171">
              <a:extLst>
                <a:ext uri="{FF2B5EF4-FFF2-40B4-BE49-F238E27FC236}">
                  <a16:creationId xmlns:a16="http://schemas.microsoft.com/office/drawing/2014/main" id="{30837420-E473-4C9B-81A3-74DAFB2698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24377" y="4264298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1" name="AutoShape 164">
              <a:extLst>
                <a:ext uri="{FF2B5EF4-FFF2-40B4-BE49-F238E27FC236}">
                  <a16:creationId xmlns:a16="http://schemas.microsoft.com/office/drawing/2014/main" id="{A159AF7A-1703-440C-B68A-992ED1D5A5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19069" y="3201623"/>
              <a:ext cx="397278" cy="49900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BC26082-C25B-4980-B762-7F250C4FDF16}"/>
                </a:ext>
              </a:extLst>
            </p:cNvPr>
            <p:cNvGrpSpPr/>
            <p:nvPr/>
          </p:nvGrpSpPr>
          <p:grpSpPr>
            <a:xfrm>
              <a:off x="1641292" y="411706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29" name="Rectangle 43">
                <a:extLst>
                  <a:ext uri="{FF2B5EF4-FFF2-40B4-BE49-F238E27FC236}">
                    <a16:creationId xmlns:a16="http://schemas.microsoft.com/office/drawing/2014/main" id="{3BE98B3D-9D90-48B2-BE6D-28DBF17D6A1D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30" name="AutoShape 164">
                <a:extLst>
                  <a:ext uri="{FF2B5EF4-FFF2-40B4-BE49-F238E27FC236}">
                    <a16:creationId xmlns:a16="http://schemas.microsoft.com/office/drawing/2014/main" id="{2F373376-E337-4AE9-B879-DB829355482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1" name="AutoShape 164">
                <a:extLst>
                  <a:ext uri="{FF2B5EF4-FFF2-40B4-BE49-F238E27FC236}">
                    <a16:creationId xmlns:a16="http://schemas.microsoft.com/office/drawing/2014/main" id="{A695884C-4F99-4383-BCE1-25888EDD99B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2" name="AutoShape 164">
                <a:extLst>
                  <a:ext uri="{FF2B5EF4-FFF2-40B4-BE49-F238E27FC236}">
                    <a16:creationId xmlns:a16="http://schemas.microsoft.com/office/drawing/2014/main" id="{FEFBA06F-0667-43A5-AE51-2DACDF9C22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3" name="AutoShape 164">
                <a:extLst>
                  <a:ext uri="{FF2B5EF4-FFF2-40B4-BE49-F238E27FC236}">
                    <a16:creationId xmlns:a16="http://schemas.microsoft.com/office/drawing/2014/main" id="{D2CDD065-34A4-4677-88E4-93EA5AB5629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4" name="AutoShape 164">
                <a:extLst>
                  <a:ext uri="{FF2B5EF4-FFF2-40B4-BE49-F238E27FC236}">
                    <a16:creationId xmlns:a16="http://schemas.microsoft.com/office/drawing/2014/main" id="{9AFC2FF7-2D56-4891-83FE-808D242A5B3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B18CB82-4344-4D86-9684-41248B5FCD5C}"/>
                </a:ext>
              </a:extLst>
            </p:cNvPr>
            <p:cNvGrpSpPr/>
            <p:nvPr/>
          </p:nvGrpSpPr>
          <p:grpSpPr>
            <a:xfrm>
              <a:off x="2217058" y="326068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23" name="Rectangle 43">
                <a:extLst>
                  <a:ext uri="{FF2B5EF4-FFF2-40B4-BE49-F238E27FC236}">
                    <a16:creationId xmlns:a16="http://schemas.microsoft.com/office/drawing/2014/main" id="{7ADB0E65-4C0B-44ED-ADC3-97DA803381BD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24" name="AutoShape 164">
                <a:extLst>
                  <a:ext uri="{FF2B5EF4-FFF2-40B4-BE49-F238E27FC236}">
                    <a16:creationId xmlns:a16="http://schemas.microsoft.com/office/drawing/2014/main" id="{D71249F9-BC96-49B0-9231-4AE12EA7310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5" name="AutoShape 164">
                <a:extLst>
                  <a:ext uri="{FF2B5EF4-FFF2-40B4-BE49-F238E27FC236}">
                    <a16:creationId xmlns:a16="http://schemas.microsoft.com/office/drawing/2014/main" id="{B4F650E0-BF2B-4E2D-A2AC-6ACA0791A6B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6" name="AutoShape 164">
                <a:extLst>
                  <a:ext uri="{FF2B5EF4-FFF2-40B4-BE49-F238E27FC236}">
                    <a16:creationId xmlns:a16="http://schemas.microsoft.com/office/drawing/2014/main" id="{42BB7373-9948-49B7-B876-FF8547F62B5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7" name="AutoShape 164">
                <a:extLst>
                  <a:ext uri="{FF2B5EF4-FFF2-40B4-BE49-F238E27FC236}">
                    <a16:creationId xmlns:a16="http://schemas.microsoft.com/office/drawing/2014/main" id="{A5DB9418-96E4-4EDF-84AE-7A0784104D6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8" name="AutoShape 164">
                <a:extLst>
                  <a:ext uri="{FF2B5EF4-FFF2-40B4-BE49-F238E27FC236}">
                    <a16:creationId xmlns:a16="http://schemas.microsoft.com/office/drawing/2014/main" id="{67CCA1AD-02F2-4EC7-8066-3EDF89042E1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0AC1CF4-EC9D-41D4-9753-2594CA00419A}"/>
                </a:ext>
              </a:extLst>
            </p:cNvPr>
            <p:cNvGrpSpPr/>
            <p:nvPr/>
          </p:nvGrpSpPr>
          <p:grpSpPr>
            <a:xfrm>
              <a:off x="1772032" y="234477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17" name="Rectangle 43">
                <a:extLst>
                  <a:ext uri="{FF2B5EF4-FFF2-40B4-BE49-F238E27FC236}">
                    <a16:creationId xmlns:a16="http://schemas.microsoft.com/office/drawing/2014/main" id="{E497002D-D7E6-49BA-8B82-69DAF7CC32CC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18" name="AutoShape 164">
                <a:extLst>
                  <a:ext uri="{FF2B5EF4-FFF2-40B4-BE49-F238E27FC236}">
                    <a16:creationId xmlns:a16="http://schemas.microsoft.com/office/drawing/2014/main" id="{ED42B555-F41A-49DC-B374-A917AD1250E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9" name="AutoShape 164">
                <a:extLst>
                  <a:ext uri="{FF2B5EF4-FFF2-40B4-BE49-F238E27FC236}">
                    <a16:creationId xmlns:a16="http://schemas.microsoft.com/office/drawing/2014/main" id="{5E31EFEA-0507-4559-A677-4362AD14791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0" name="AutoShape 164">
                <a:extLst>
                  <a:ext uri="{FF2B5EF4-FFF2-40B4-BE49-F238E27FC236}">
                    <a16:creationId xmlns:a16="http://schemas.microsoft.com/office/drawing/2014/main" id="{260BD402-1644-47A6-AD40-C9999CC0043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1" name="AutoShape 164">
                <a:extLst>
                  <a:ext uri="{FF2B5EF4-FFF2-40B4-BE49-F238E27FC236}">
                    <a16:creationId xmlns:a16="http://schemas.microsoft.com/office/drawing/2014/main" id="{8BE45E20-85AF-4510-8B21-201F79C81BB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2" name="AutoShape 164">
                <a:extLst>
                  <a:ext uri="{FF2B5EF4-FFF2-40B4-BE49-F238E27FC236}">
                    <a16:creationId xmlns:a16="http://schemas.microsoft.com/office/drawing/2014/main" id="{7EC88501-B31A-43EA-9EE4-60BFD3D1593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868066F-6D1A-4AE3-BA7B-DBC68A80509F}"/>
                </a:ext>
              </a:extLst>
            </p:cNvPr>
            <p:cNvGrpSpPr/>
            <p:nvPr/>
          </p:nvGrpSpPr>
          <p:grpSpPr>
            <a:xfrm>
              <a:off x="1515303" y="303494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11" name="Rectangle 43">
                <a:extLst>
                  <a:ext uri="{FF2B5EF4-FFF2-40B4-BE49-F238E27FC236}">
                    <a16:creationId xmlns:a16="http://schemas.microsoft.com/office/drawing/2014/main" id="{BC4F9D7E-AFB7-4B0E-8252-0749134062B4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12" name="AutoShape 164">
                <a:extLst>
                  <a:ext uri="{FF2B5EF4-FFF2-40B4-BE49-F238E27FC236}">
                    <a16:creationId xmlns:a16="http://schemas.microsoft.com/office/drawing/2014/main" id="{61BB7538-CB4B-4FBF-A581-C65DE8C89A1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3" name="AutoShape 164">
                <a:extLst>
                  <a:ext uri="{FF2B5EF4-FFF2-40B4-BE49-F238E27FC236}">
                    <a16:creationId xmlns:a16="http://schemas.microsoft.com/office/drawing/2014/main" id="{0ED70C05-C28C-49F8-AC17-47D1A1B0BD1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4" name="AutoShape 164">
                <a:extLst>
                  <a:ext uri="{FF2B5EF4-FFF2-40B4-BE49-F238E27FC236}">
                    <a16:creationId xmlns:a16="http://schemas.microsoft.com/office/drawing/2014/main" id="{192D4AD5-1690-47F8-9865-68AF2CE85B0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5" name="AutoShape 164">
                <a:extLst>
                  <a:ext uri="{FF2B5EF4-FFF2-40B4-BE49-F238E27FC236}">
                    <a16:creationId xmlns:a16="http://schemas.microsoft.com/office/drawing/2014/main" id="{57D4E5D7-59C7-4BB9-90CB-8E042474B8F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6" name="AutoShape 164">
                <a:extLst>
                  <a:ext uri="{FF2B5EF4-FFF2-40B4-BE49-F238E27FC236}">
                    <a16:creationId xmlns:a16="http://schemas.microsoft.com/office/drawing/2014/main" id="{679D7FFA-A760-4BAA-9CF0-56E3F52BCA5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F8718C4-6805-4369-B600-9507532D9CAE}"/>
                </a:ext>
              </a:extLst>
            </p:cNvPr>
            <p:cNvGrpSpPr/>
            <p:nvPr/>
          </p:nvGrpSpPr>
          <p:grpSpPr>
            <a:xfrm>
              <a:off x="1127079" y="3530872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05" name="Rectangle 43">
                <a:extLst>
                  <a:ext uri="{FF2B5EF4-FFF2-40B4-BE49-F238E27FC236}">
                    <a16:creationId xmlns:a16="http://schemas.microsoft.com/office/drawing/2014/main" id="{4736FE72-6CF2-4B8B-B78B-27520D248A01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06" name="AutoShape 164">
                <a:extLst>
                  <a:ext uri="{FF2B5EF4-FFF2-40B4-BE49-F238E27FC236}">
                    <a16:creationId xmlns:a16="http://schemas.microsoft.com/office/drawing/2014/main" id="{013DE9E7-41A6-4504-B64C-10D99F64EBF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7" name="AutoShape 164">
                <a:extLst>
                  <a:ext uri="{FF2B5EF4-FFF2-40B4-BE49-F238E27FC236}">
                    <a16:creationId xmlns:a16="http://schemas.microsoft.com/office/drawing/2014/main" id="{301674AD-B0C0-423C-B5E6-30B3F44F6BF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8" name="AutoShape 164">
                <a:extLst>
                  <a:ext uri="{FF2B5EF4-FFF2-40B4-BE49-F238E27FC236}">
                    <a16:creationId xmlns:a16="http://schemas.microsoft.com/office/drawing/2014/main" id="{994C65EE-CED9-4C63-8955-EEFBC1AE2FD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9" name="AutoShape 164">
                <a:extLst>
                  <a:ext uri="{FF2B5EF4-FFF2-40B4-BE49-F238E27FC236}">
                    <a16:creationId xmlns:a16="http://schemas.microsoft.com/office/drawing/2014/main" id="{C86FAA79-1A14-4E81-81D5-FF4A91BCF2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0" name="AutoShape 164">
                <a:extLst>
                  <a:ext uri="{FF2B5EF4-FFF2-40B4-BE49-F238E27FC236}">
                    <a16:creationId xmlns:a16="http://schemas.microsoft.com/office/drawing/2014/main" id="{4F2EA2B9-13B5-4F9C-B465-E1814C9A427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D05F779D-3A5F-4BFE-A5C3-246737E90265}"/>
                </a:ext>
              </a:extLst>
            </p:cNvPr>
            <p:cNvGrpSpPr/>
            <p:nvPr/>
          </p:nvGrpSpPr>
          <p:grpSpPr>
            <a:xfrm>
              <a:off x="2997358" y="2676064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99" name="Rectangle 43">
                <a:extLst>
                  <a:ext uri="{FF2B5EF4-FFF2-40B4-BE49-F238E27FC236}">
                    <a16:creationId xmlns:a16="http://schemas.microsoft.com/office/drawing/2014/main" id="{4423215F-595C-47C8-A5D9-6F89FFA09162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00" name="AutoShape 164">
                <a:extLst>
                  <a:ext uri="{FF2B5EF4-FFF2-40B4-BE49-F238E27FC236}">
                    <a16:creationId xmlns:a16="http://schemas.microsoft.com/office/drawing/2014/main" id="{F45FE35E-85C5-4767-A46A-8FF7EAB4CBE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1" name="AutoShape 164">
                <a:extLst>
                  <a:ext uri="{FF2B5EF4-FFF2-40B4-BE49-F238E27FC236}">
                    <a16:creationId xmlns:a16="http://schemas.microsoft.com/office/drawing/2014/main" id="{03699A08-5926-4152-99F9-573F2C83722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2" name="AutoShape 164">
                <a:extLst>
                  <a:ext uri="{FF2B5EF4-FFF2-40B4-BE49-F238E27FC236}">
                    <a16:creationId xmlns:a16="http://schemas.microsoft.com/office/drawing/2014/main" id="{02813ACD-B571-4116-9053-5E949A4AE1E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3" name="AutoShape 164">
                <a:extLst>
                  <a:ext uri="{FF2B5EF4-FFF2-40B4-BE49-F238E27FC236}">
                    <a16:creationId xmlns:a16="http://schemas.microsoft.com/office/drawing/2014/main" id="{F26667BE-9DE0-4449-9F5D-69C4FBF13F5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4" name="AutoShape 164">
                <a:extLst>
                  <a:ext uri="{FF2B5EF4-FFF2-40B4-BE49-F238E27FC236}">
                    <a16:creationId xmlns:a16="http://schemas.microsoft.com/office/drawing/2014/main" id="{D031B630-1452-4A0C-BF50-6EBD75992FF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561056E-0FB5-468A-A9FC-5F85C1B2BF46}"/>
                </a:ext>
              </a:extLst>
            </p:cNvPr>
            <p:cNvGrpSpPr/>
            <p:nvPr/>
          </p:nvGrpSpPr>
          <p:grpSpPr>
            <a:xfrm>
              <a:off x="3045818" y="3340606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93" name="Rectangle 43">
                <a:extLst>
                  <a:ext uri="{FF2B5EF4-FFF2-40B4-BE49-F238E27FC236}">
                    <a16:creationId xmlns:a16="http://schemas.microsoft.com/office/drawing/2014/main" id="{469A43FD-261B-4A42-9B9D-EE962FA57175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94" name="AutoShape 164">
                <a:extLst>
                  <a:ext uri="{FF2B5EF4-FFF2-40B4-BE49-F238E27FC236}">
                    <a16:creationId xmlns:a16="http://schemas.microsoft.com/office/drawing/2014/main" id="{292B0C54-609F-44AC-8F83-60EFDAAA7DE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5" name="AutoShape 164">
                <a:extLst>
                  <a:ext uri="{FF2B5EF4-FFF2-40B4-BE49-F238E27FC236}">
                    <a16:creationId xmlns:a16="http://schemas.microsoft.com/office/drawing/2014/main" id="{2FD9040B-AA1E-42F6-9A30-4197960AB81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6" name="AutoShape 164">
                <a:extLst>
                  <a:ext uri="{FF2B5EF4-FFF2-40B4-BE49-F238E27FC236}">
                    <a16:creationId xmlns:a16="http://schemas.microsoft.com/office/drawing/2014/main" id="{60675AB9-23AF-4137-ADCF-4C66FC7008C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7" name="AutoShape 164">
                <a:extLst>
                  <a:ext uri="{FF2B5EF4-FFF2-40B4-BE49-F238E27FC236}">
                    <a16:creationId xmlns:a16="http://schemas.microsoft.com/office/drawing/2014/main" id="{F95DCCEF-92C0-4DBF-B3F7-535051C87CA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8" name="AutoShape 164">
                <a:extLst>
                  <a:ext uri="{FF2B5EF4-FFF2-40B4-BE49-F238E27FC236}">
                    <a16:creationId xmlns:a16="http://schemas.microsoft.com/office/drawing/2014/main" id="{49694E0E-6869-4DB9-946D-858D73FAF56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7E76776-9C51-4244-B36B-EE7CE7726C0C}"/>
                </a:ext>
              </a:extLst>
            </p:cNvPr>
            <p:cNvGrpSpPr/>
            <p:nvPr/>
          </p:nvGrpSpPr>
          <p:grpSpPr>
            <a:xfrm>
              <a:off x="3248874" y="409896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87" name="Rectangle 43">
                <a:extLst>
                  <a:ext uri="{FF2B5EF4-FFF2-40B4-BE49-F238E27FC236}">
                    <a16:creationId xmlns:a16="http://schemas.microsoft.com/office/drawing/2014/main" id="{537EBC36-E48F-4223-9727-F8B102969597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88" name="AutoShape 164">
                <a:extLst>
                  <a:ext uri="{FF2B5EF4-FFF2-40B4-BE49-F238E27FC236}">
                    <a16:creationId xmlns:a16="http://schemas.microsoft.com/office/drawing/2014/main" id="{D352F104-1E15-4F94-B5F2-1F032A5EA73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89" name="AutoShape 164">
                <a:extLst>
                  <a:ext uri="{FF2B5EF4-FFF2-40B4-BE49-F238E27FC236}">
                    <a16:creationId xmlns:a16="http://schemas.microsoft.com/office/drawing/2014/main" id="{CC10FF76-0D8F-4FCC-9D38-46B3843446F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0" name="AutoShape 164">
                <a:extLst>
                  <a:ext uri="{FF2B5EF4-FFF2-40B4-BE49-F238E27FC236}">
                    <a16:creationId xmlns:a16="http://schemas.microsoft.com/office/drawing/2014/main" id="{766081C7-C56C-4C7C-A237-91FA108624A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1" name="AutoShape 164">
                <a:extLst>
                  <a:ext uri="{FF2B5EF4-FFF2-40B4-BE49-F238E27FC236}">
                    <a16:creationId xmlns:a16="http://schemas.microsoft.com/office/drawing/2014/main" id="{D6F84014-2100-4E48-9C02-95F03261DFD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2" name="AutoShape 164">
                <a:extLst>
                  <a:ext uri="{FF2B5EF4-FFF2-40B4-BE49-F238E27FC236}">
                    <a16:creationId xmlns:a16="http://schemas.microsoft.com/office/drawing/2014/main" id="{FE7AD30F-BA73-4CEF-8423-BA90661851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A06FCAD-F39D-47D3-9041-9E30465B241C}"/>
                </a:ext>
              </a:extLst>
            </p:cNvPr>
            <p:cNvGrpSpPr/>
            <p:nvPr/>
          </p:nvGrpSpPr>
          <p:grpSpPr>
            <a:xfrm>
              <a:off x="2519816" y="397373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81" name="Rectangle 43">
                <a:extLst>
                  <a:ext uri="{FF2B5EF4-FFF2-40B4-BE49-F238E27FC236}">
                    <a16:creationId xmlns:a16="http://schemas.microsoft.com/office/drawing/2014/main" id="{076544E3-09E7-467F-B909-3771688F0D77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82" name="AutoShape 164">
                <a:extLst>
                  <a:ext uri="{FF2B5EF4-FFF2-40B4-BE49-F238E27FC236}">
                    <a16:creationId xmlns:a16="http://schemas.microsoft.com/office/drawing/2014/main" id="{B607D8BF-DF6D-4E7B-B513-D0EBA9103CF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83" name="AutoShape 164">
                <a:extLst>
                  <a:ext uri="{FF2B5EF4-FFF2-40B4-BE49-F238E27FC236}">
                    <a16:creationId xmlns:a16="http://schemas.microsoft.com/office/drawing/2014/main" id="{7D9E22FA-D27C-42DD-B648-903E851B23C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84" name="AutoShape 164">
                <a:extLst>
                  <a:ext uri="{FF2B5EF4-FFF2-40B4-BE49-F238E27FC236}">
                    <a16:creationId xmlns:a16="http://schemas.microsoft.com/office/drawing/2014/main" id="{8F93C378-3851-4146-8E33-C2227D4E24E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85" name="AutoShape 164">
                <a:extLst>
                  <a:ext uri="{FF2B5EF4-FFF2-40B4-BE49-F238E27FC236}">
                    <a16:creationId xmlns:a16="http://schemas.microsoft.com/office/drawing/2014/main" id="{CCBCFEFF-1579-4CBD-B331-2CE1C7EDB50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86" name="AutoShape 164">
                <a:extLst>
                  <a:ext uri="{FF2B5EF4-FFF2-40B4-BE49-F238E27FC236}">
                    <a16:creationId xmlns:a16="http://schemas.microsoft.com/office/drawing/2014/main" id="{C41C6281-8B36-43F9-A5CA-E4D0035F328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6F188D7-F000-4810-A362-79D609CD0933}"/>
              </a:ext>
            </a:extLst>
          </p:cNvPr>
          <p:cNvGrpSpPr/>
          <p:nvPr/>
        </p:nvGrpSpPr>
        <p:grpSpPr>
          <a:xfrm>
            <a:off x="2228679" y="1746462"/>
            <a:ext cx="836707" cy="1455778"/>
            <a:chOff x="1284941" y="1616140"/>
            <a:chExt cx="894954" cy="1557122"/>
          </a:xfrm>
          <a:solidFill>
            <a:srgbClr val="031E27"/>
          </a:solidFill>
        </p:grpSpPr>
        <p:sp>
          <p:nvSpPr>
            <p:cNvPr id="135" name="Rectangle: Top Corners Rounded 134">
              <a:extLst>
                <a:ext uri="{FF2B5EF4-FFF2-40B4-BE49-F238E27FC236}">
                  <a16:creationId xmlns:a16="http://schemas.microsoft.com/office/drawing/2014/main" id="{7C6A3E4A-4E3E-461C-AA13-CA85D6117884}"/>
                </a:ext>
              </a:extLst>
            </p:cNvPr>
            <p:cNvSpPr/>
            <p:nvPr/>
          </p:nvSpPr>
          <p:spPr>
            <a:xfrm>
              <a:off x="1284941" y="2307381"/>
              <a:ext cx="894954" cy="865881"/>
            </a:xfrm>
            <a:prstGeom prst="round2SameRect">
              <a:avLst>
                <a:gd name="adj1" fmla="val 38704"/>
                <a:gd name="adj2" fmla="val 0"/>
              </a:avLst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D609A864-F150-478F-852C-E5151E175623}"/>
                </a:ext>
              </a:extLst>
            </p:cNvPr>
            <p:cNvSpPr/>
            <p:nvPr/>
          </p:nvSpPr>
          <p:spPr>
            <a:xfrm>
              <a:off x="1409188" y="1616140"/>
              <a:ext cx="646458" cy="555506"/>
            </a:xfrm>
            <a:prstGeom prst="ellipse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</p:grpSp>
      <p:graphicFrame>
        <p:nvGraphicFramePr>
          <p:cNvPr id="142" name="Table 1924">
            <a:extLst>
              <a:ext uri="{FF2B5EF4-FFF2-40B4-BE49-F238E27FC236}">
                <a16:creationId xmlns:a16="http://schemas.microsoft.com/office/drawing/2014/main" id="{F34B6778-268D-4DCA-B6B7-93783994A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961990"/>
              </p:ext>
            </p:extLst>
          </p:nvPr>
        </p:nvGraphicFramePr>
        <p:xfrm>
          <a:off x="1246173" y="5179755"/>
          <a:ext cx="486403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098">
                  <a:extLst>
                    <a:ext uri="{9D8B030D-6E8A-4147-A177-3AD203B41FA5}">
                      <a16:colId xmlns:a16="http://schemas.microsoft.com/office/drawing/2014/main" val="1166087713"/>
                    </a:ext>
                  </a:extLst>
                </a:gridCol>
                <a:gridCol w="1153153">
                  <a:extLst>
                    <a:ext uri="{9D8B030D-6E8A-4147-A177-3AD203B41FA5}">
                      <a16:colId xmlns:a16="http://schemas.microsoft.com/office/drawing/2014/main" val="2683032565"/>
                    </a:ext>
                  </a:extLst>
                </a:gridCol>
                <a:gridCol w="1488116">
                  <a:extLst>
                    <a:ext uri="{9D8B030D-6E8A-4147-A177-3AD203B41FA5}">
                      <a16:colId xmlns:a16="http://schemas.microsoft.com/office/drawing/2014/main" val="1727881322"/>
                    </a:ext>
                  </a:extLst>
                </a:gridCol>
                <a:gridCol w="1145023">
                  <a:extLst>
                    <a:ext uri="{9D8B030D-6E8A-4147-A177-3AD203B41FA5}">
                      <a16:colId xmlns:a16="http://schemas.microsoft.com/office/drawing/2014/main" val="903237107"/>
                    </a:ext>
                  </a:extLst>
                </a:gridCol>
                <a:gridCol w="433647">
                  <a:extLst>
                    <a:ext uri="{9D8B030D-6E8A-4147-A177-3AD203B41FA5}">
                      <a16:colId xmlns:a16="http://schemas.microsoft.com/office/drawing/2014/main" val="25998644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E0E0E0"/>
                          </a:solidFill>
                        </a:rPr>
                        <a:t>App</a:t>
                      </a:r>
                      <a:endParaRPr lang="ru-RU" b="0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E0E0E0"/>
                          </a:solidFill>
                        </a:rPr>
                        <a:t>Version</a:t>
                      </a:r>
                      <a:endParaRPr lang="ru-RU" b="0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E0E0E0"/>
                          </a:solidFill>
                        </a:rPr>
                        <a:t>Platform</a:t>
                      </a:r>
                      <a:endParaRPr lang="ru-RU" b="0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E0E0E0"/>
                          </a:solidFill>
                        </a:rPr>
                        <a:t>RDN Id</a:t>
                      </a:r>
                      <a:endParaRPr lang="ru-RU" b="0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E0E0E0"/>
                          </a:solidFill>
                        </a:rPr>
                        <a:t>…</a:t>
                      </a:r>
                      <a:endParaRPr lang="ru-RU" b="0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78323"/>
                  </a:ext>
                </a:extLst>
              </a:tr>
            </a:tbl>
          </a:graphicData>
        </a:graphic>
      </p:graphicFrame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E8A525F8-3265-496E-8C3D-58900FA83E0D}"/>
              </a:ext>
            </a:extLst>
          </p:cNvPr>
          <p:cNvCxnSpPr>
            <a:cxnSpLocks/>
          </p:cNvCxnSpPr>
          <p:nvPr/>
        </p:nvCxnSpPr>
        <p:spPr>
          <a:xfrm>
            <a:off x="3361236" y="2617271"/>
            <a:ext cx="1020412" cy="0"/>
          </a:xfrm>
          <a:prstGeom prst="straightConnector1">
            <a:avLst/>
          </a:prstGeom>
          <a:ln w="19050">
            <a:solidFill>
              <a:srgbClr val="3DC1F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AD607C73-F942-4F38-B141-9BB9158EBA90}"/>
              </a:ext>
            </a:extLst>
          </p:cNvPr>
          <p:cNvCxnSpPr>
            <a:cxnSpLocks/>
          </p:cNvCxnSpPr>
          <p:nvPr/>
        </p:nvCxnSpPr>
        <p:spPr>
          <a:xfrm>
            <a:off x="6294962" y="2614626"/>
            <a:ext cx="542121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8D76AC86-F33D-4485-926E-2C0CC272B32E}"/>
              </a:ext>
            </a:extLst>
          </p:cNvPr>
          <p:cNvCxnSpPr>
            <a:cxnSpLocks/>
          </p:cNvCxnSpPr>
          <p:nvPr/>
        </p:nvCxnSpPr>
        <p:spPr>
          <a:xfrm>
            <a:off x="5374034" y="3648443"/>
            <a:ext cx="0" cy="1238386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C3152FC7-3011-4C1B-B596-20877D8C82CA}"/>
              </a:ext>
            </a:extLst>
          </p:cNvPr>
          <p:cNvSpPr txBox="1"/>
          <p:nvPr/>
        </p:nvSpPr>
        <p:spPr>
          <a:xfrm>
            <a:off x="6884274" y="6107272"/>
            <a:ext cx="335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E0E0E0"/>
                </a:solidFill>
              </a:rPr>
              <a:t>Distribution Management System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FBC6C2E-959C-4AE7-89C9-3C639637FCCA}"/>
              </a:ext>
            </a:extLst>
          </p:cNvPr>
          <p:cNvSpPr txBox="1"/>
          <p:nvPr/>
        </p:nvSpPr>
        <p:spPr>
          <a:xfrm>
            <a:off x="7042464" y="3348703"/>
            <a:ext cx="272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E0E0"/>
                </a:solidFill>
              </a:rPr>
              <a:t>Resource Delivery Network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6A94617-9660-4719-8C92-8A585A066D95}"/>
              </a:ext>
            </a:extLst>
          </p:cNvPr>
          <p:cNvCxnSpPr>
            <a:cxnSpLocks/>
          </p:cNvCxnSpPr>
          <p:nvPr/>
        </p:nvCxnSpPr>
        <p:spPr>
          <a:xfrm>
            <a:off x="6342852" y="5343342"/>
            <a:ext cx="559973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5D3B7D52-47D8-4EEC-B8E3-9A1B6FD666F5}"/>
              </a:ext>
            </a:extLst>
          </p:cNvPr>
          <p:cNvGrpSpPr/>
          <p:nvPr/>
        </p:nvGrpSpPr>
        <p:grpSpPr>
          <a:xfrm>
            <a:off x="4558025" y="1992718"/>
            <a:ext cx="1492052" cy="1503094"/>
            <a:chOff x="3281548" y="2168252"/>
            <a:chExt cx="997005" cy="1152025"/>
          </a:xfrm>
        </p:grpSpPr>
        <p:sp>
          <p:nvSpPr>
            <p:cNvPr id="167" name="Rectangle: Folded Corner 166">
              <a:extLst>
                <a:ext uri="{FF2B5EF4-FFF2-40B4-BE49-F238E27FC236}">
                  <a16:creationId xmlns:a16="http://schemas.microsoft.com/office/drawing/2014/main" id="{E3734420-CB6C-4827-B0F7-363C64359539}"/>
                </a:ext>
              </a:extLst>
            </p:cNvPr>
            <p:cNvSpPr/>
            <p:nvPr/>
          </p:nvSpPr>
          <p:spPr>
            <a:xfrm>
              <a:off x="3546369" y="2427528"/>
              <a:ext cx="732184" cy="892749"/>
            </a:xfrm>
            <a:prstGeom prst="foldedCorne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68" name="Rectangle: Folded Corner 167">
              <a:extLst>
                <a:ext uri="{FF2B5EF4-FFF2-40B4-BE49-F238E27FC236}">
                  <a16:creationId xmlns:a16="http://schemas.microsoft.com/office/drawing/2014/main" id="{92B89E94-584E-4058-8F06-8761BEE32493}"/>
                </a:ext>
              </a:extLst>
            </p:cNvPr>
            <p:cNvSpPr/>
            <p:nvPr/>
          </p:nvSpPr>
          <p:spPr>
            <a:xfrm>
              <a:off x="3418875" y="2295011"/>
              <a:ext cx="732184" cy="892749"/>
            </a:xfrm>
            <a:prstGeom prst="foldedCorne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38" name="Rectangle: Folded Corner 137">
              <a:extLst>
                <a:ext uri="{FF2B5EF4-FFF2-40B4-BE49-F238E27FC236}">
                  <a16:creationId xmlns:a16="http://schemas.microsoft.com/office/drawing/2014/main" id="{BC9CFC67-CD46-4192-AB9C-D5AF9F76CD74}"/>
                </a:ext>
              </a:extLst>
            </p:cNvPr>
            <p:cNvSpPr/>
            <p:nvPr/>
          </p:nvSpPr>
          <p:spPr>
            <a:xfrm>
              <a:off x="3281548" y="2168252"/>
              <a:ext cx="732184" cy="892749"/>
            </a:xfrm>
            <a:prstGeom prst="foldedCorner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>
                  <a:solidFill>
                    <a:srgbClr val="E0E0E0"/>
                  </a:solidFill>
                </a:rPr>
                <a:t>App</a:t>
              </a:r>
            </a:p>
            <a:p>
              <a:pPr algn="ctr"/>
              <a:r>
                <a:rPr lang="en-US" dirty="0">
                  <a:solidFill>
                    <a:srgbClr val="E0E0E0"/>
                  </a:solidFill>
                </a:rPr>
                <a:t>release</a:t>
              </a:r>
            </a:p>
            <a:p>
              <a:pPr algn="ctr"/>
              <a:r>
                <a:rPr lang="en-US" dirty="0">
                  <a:solidFill>
                    <a:srgbClr val="E0E0E0"/>
                  </a:solidFill>
                </a:rPr>
                <a:t> files</a:t>
              </a:r>
              <a:endParaRPr lang="ru-RU" dirty="0">
                <a:solidFill>
                  <a:srgbClr val="E0E0E0"/>
                </a:solidFill>
              </a:endParaRPr>
            </a:p>
          </p:txBody>
        </p: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FEB2B83B-F585-4476-9C68-4220978A2651}"/>
              </a:ext>
            </a:extLst>
          </p:cNvPr>
          <p:cNvSpPr txBox="1"/>
          <p:nvPr/>
        </p:nvSpPr>
        <p:spPr>
          <a:xfrm>
            <a:off x="2111079" y="33487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E0E0E0"/>
                </a:solidFill>
              </a:rPr>
              <a:t>Publisher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F1E8237-B048-4BF7-A5AA-B4B40466EAD7}"/>
              </a:ext>
            </a:extLst>
          </p:cNvPr>
          <p:cNvSpPr/>
          <p:nvPr/>
        </p:nvSpPr>
        <p:spPr>
          <a:xfrm>
            <a:off x="2135188" y="393141"/>
            <a:ext cx="7921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Step 1: Publication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28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Hexagon 146">
            <a:extLst>
              <a:ext uri="{FF2B5EF4-FFF2-40B4-BE49-F238E27FC236}">
                <a16:creationId xmlns:a16="http://schemas.microsoft.com/office/drawing/2014/main" id="{56F9CC83-96AB-42E0-A27F-264C0218AFCC}"/>
              </a:ext>
            </a:extLst>
          </p:cNvPr>
          <p:cNvSpPr/>
          <p:nvPr/>
        </p:nvSpPr>
        <p:spPr>
          <a:xfrm>
            <a:off x="7621295" y="2818702"/>
            <a:ext cx="2229223" cy="1921744"/>
          </a:xfrm>
          <a:prstGeom prst="hexagon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46" name="Hexagon 145">
            <a:extLst>
              <a:ext uri="{FF2B5EF4-FFF2-40B4-BE49-F238E27FC236}">
                <a16:creationId xmlns:a16="http://schemas.microsoft.com/office/drawing/2014/main" id="{A6D52E3C-C977-49F4-9AD7-ADE8FCC6ADBA}"/>
              </a:ext>
            </a:extLst>
          </p:cNvPr>
          <p:cNvSpPr/>
          <p:nvPr/>
        </p:nvSpPr>
        <p:spPr>
          <a:xfrm>
            <a:off x="7442502" y="2682339"/>
            <a:ext cx="2229223" cy="1921744"/>
          </a:xfrm>
          <a:prstGeom prst="hexagon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E8A525F8-3265-496E-8C3D-58900FA83E0D}"/>
              </a:ext>
            </a:extLst>
          </p:cNvPr>
          <p:cNvCxnSpPr>
            <a:cxnSpLocks/>
          </p:cNvCxnSpPr>
          <p:nvPr/>
        </p:nvCxnSpPr>
        <p:spPr>
          <a:xfrm>
            <a:off x="3519505" y="3501788"/>
            <a:ext cx="601164" cy="0"/>
          </a:xfrm>
          <a:prstGeom prst="straightConnector1">
            <a:avLst/>
          </a:prstGeom>
          <a:ln w="19050">
            <a:solidFill>
              <a:srgbClr val="3DC1F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FEB2B83B-F585-4476-9C68-4220978A2651}"/>
              </a:ext>
            </a:extLst>
          </p:cNvPr>
          <p:cNvSpPr txBox="1"/>
          <p:nvPr/>
        </p:nvSpPr>
        <p:spPr>
          <a:xfrm>
            <a:off x="2293457" y="4313517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E0E0E0"/>
                </a:solidFill>
              </a:rPr>
              <a:t>Publisher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F1E8237-B048-4BF7-A5AA-B4B40466EAD7}"/>
              </a:ext>
            </a:extLst>
          </p:cNvPr>
          <p:cNvSpPr/>
          <p:nvPr/>
        </p:nvSpPr>
        <p:spPr>
          <a:xfrm>
            <a:off x="2135189" y="393142"/>
            <a:ext cx="7933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Step 2: Request Verification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9FE0BEC5-900B-453E-BE3B-9EE7FFE99AA6}"/>
              </a:ext>
            </a:extLst>
          </p:cNvPr>
          <p:cNvSpPr/>
          <p:nvPr/>
        </p:nvSpPr>
        <p:spPr>
          <a:xfrm>
            <a:off x="7263709" y="2545976"/>
            <a:ext cx="2229223" cy="1921744"/>
          </a:xfrm>
          <a:prstGeom prst="hexagon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Third-party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malware analysis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companies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9750C83-3945-4CF7-BC2D-C9430B5BE305}"/>
              </a:ext>
            </a:extLst>
          </p:cNvPr>
          <p:cNvSpPr/>
          <p:nvPr/>
        </p:nvSpPr>
        <p:spPr>
          <a:xfrm>
            <a:off x="4404891" y="3155815"/>
            <a:ext cx="1798524" cy="691946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App Release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RDN Id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63097BF9-EF4E-4F97-AADB-7251D0ED0CAF}"/>
              </a:ext>
            </a:extLst>
          </p:cNvPr>
          <p:cNvCxnSpPr>
            <a:cxnSpLocks/>
          </p:cNvCxnSpPr>
          <p:nvPr/>
        </p:nvCxnSpPr>
        <p:spPr>
          <a:xfrm>
            <a:off x="6424070" y="3501788"/>
            <a:ext cx="601164" cy="0"/>
          </a:xfrm>
          <a:prstGeom prst="straightConnector1">
            <a:avLst/>
          </a:prstGeom>
          <a:ln w="19050">
            <a:solidFill>
              <a:srgbClr val="3DC1F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6F188D7-F000-4810-A362-79D609CD0933}"/>
              </a:ext>
            </a:extLst>
          </p:cNvPr>
          <p:cNvGrpSpPr/>
          <p:nvPr/>
        </p:nvGrpSpPr>
        <p:grpSpPr>
          <a:xfrm>
            <a:off x="2398576" y="2682339"/>
            <a:ext cx="836707" cy="1455778"/>
            <a:chOff x="1284941" y="1616140"/>
            <a:chExt cx="894954" cy="1557122"/>
          </a:xfrm>
          <a:solidFill>
            <a:srgbClr val="031E27"/>
          </a:solidFill>
        </p:grpSpPr>
        <p:sp>
          <p:nvSpPr>
            <p:cNvPr id="14" name="Rectangle: Top Corners Rounded 134">
              <a:extLst>
                <a:ext uri="{FF2B5EF4-FFF2-40B4-BE49-F238E27FC236}">
                  <a16:creationId xmlns:a16="http://schemas.microsoft.com/office/drawing/2014/main" id="{7C6A3E4A-4E3E-461C-AA13-CA85D6117884}"/>
                </a:ext>
              </a:extLst>
            </p:cNvPr>
            <p:cNvSpPr/>
            <p:nvPr/>
          </p:nvSpPr>
          <p:spPr>
            <a:xfrm>
              <a:off x="1284941" y="2307381"/>
              <a:ext cx="894954" cy="865881"/>
            </a:xfrm>
            <a:prstGeom prst="round2SameRect">
              <a:avLst>
                <a:gd name="adj1" fmla="val 38704"/>
                <a:gd name="adj2" fmla="val 0"/>
              </a:avLst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609A864-F150-478F-852C-E5151E175623}"/>
                </a:ext>
              </a:extLst>
            </p:cNvPr>
            <p:cNvSpPr/>
            <p:nvPr/>
          </p:nvSpPr>
          <p:spPr>
            <a:xfrm>
              <a:off x="1409188" y="1616140"/>
              <a:ext cx="646458" cy="555506"/>
            </a:xfrm>
            <a:prstGeom prst="ellipse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754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D784A86E-7BC4-406B-965E-27395C89D35F}"/>
              </a:ext>
            </a:extLst>
          </p:cNvPr>
          <p:cNvSpPr/>
          <p:nvPr/>
        </p:nvSpPr>
        <p:spPr>
          <a:xfrm>
            <a:off x="8052609" y="2253619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3D2C8E2-0C40-43DC-A091-F72493E3E235}"/>
              </a:ext>
            </a:extLst>
          </p:cNvPr>
          <p:cNvSpPr/>
          <p:nvPr/>
        </p:nvSpPr>
        <p:spPr>
          <a:xfrm>
            <a:off x="7949079" y="2165710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F1E8237-B048-4BF7-A5AA-B4B40466EAD7}"/>
              </a:ext>
            </a:extLst>
          </p:cNvPr>
          <p:cNvSpPr/>
          <p:nvPr/>
        </p:nvSpPr>
        <p:spPr>
          <a:xfrm>
            <a:off x="2122857" y="393144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Step 3: Verification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ED197C19-4E70-450E-8830-376A795BB58D}"/>
              </a:ext>
            </a:extLst>
          </p:cNvPr>
          <p:cNvGrpSpPr/>
          <p:nvPr/>
        </p:nvGrpSpPr>
        <p:grpSpPr>
          <a:xfrm>
            <a:off x="4841350" y="1507855"/>
            <a:ext cx="2145145" cy="1761274"/>
            <a:chOff x="3317349" y="1507855"/>
            <a:chExt cx="2586809" cy="2194470"/>
          </a:xfrm>
          <a:solidFill>
            <a:srgbClr val="031E27"/>
          </a:solidFill>
        </p:grpSpPr>
        <p:sp>
          <p:nvSpPr>
            <p:cNvPr id="147" name="Hexagon 146">
              <a:extLst>
                <a:ext uri="{FF2B5EF4-FFF2-40B4-BE49-F238E27FC236}">
                  <a16:creationId xmlns:a16="http://schemas.microsoft.com/office/drawing/2014/main" id="{56F9CC83-96AB-42E0-A27F-264C0218AFCC}"/>
                </a:ext>
              </a:extLst>
            </p:cNvPr>
            <p:cNvSpPr/>
            <p:nvPr/>
          </p:nvSpPr>
          <p:spPr>
            <a:xfrm>
              <a:off x="3674935" y="1780581"/>
              <a:ext cx="2229223" cy="1921744"/>
            </a:xfrm>
            <a:prstGeom prst="hexagon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46" name="Hexagon 145">
              <a:extLst>
                <a:ext uri="{FF2B5EF4-FFF2-40B4-BE49-F238E27FC236}">
                  <a16:creationId xmlns:a16="http://schemas.microsoft.com/office/drawing/2014/main" id="{A6D52E3C-C977-49F4-9AD7-ADE8FCC6ADBA}"/>
                </a:ext>
              </a:extLst>
            </p:cNvPr>
            <p:cNvSpPr/>
            <p:nvPr/>
          </p:nvSpPr>
          <p:spPr>
            <a:xfrm>
              <a:off x="3496142" y="1649099"/>
              <a:ext cx="2229223" cy="1921744"/>
            </a:xfrm>
            <a:prstGeom prst="hexagon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2" name="Hexagon 1">
              <a:extLst>
                <a:ext uri="{FF2B5EF4-FFF2-40B4-BE49-F238E27FC236}">
                  <a16:creationId xmlns:a16="http://schemas.microsoft.com/office/drawing/2014/main" id="{9FE0BEC5-900B-453E-BE3B-9EE7FFE99AA6}"/>
                </a:ext>
              </a:extLst>
            </p:cNvPr>
            <p:cNvSpPr/>
            <p:nvPr/>
          </p:nvSpPr>
          <p:spPr>
            <a:xfrm>
              <a:off x="3317349" y="1507855"/>
              <a:ext cx="2229223" cy="1921744"/>
            </a:xfrm>
            <a:prstGeom prst="hexagon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rgbClr val="E0E0E0"/>
                  </a:solidFill>
                </a:rPr>
                <a:t>Third-party</a:t>
              </a:r>
            </a:p>
            <a:p>
              <a:pPr algn="ctr"/>
              <a:r>
                <a:rPr lang="en-US" dirty="0">
                  <a:solidFill>
                    <a:srgbClr val="E0E0E0"/>
                  </a:solidFill>
                </a:rPr>
                <a:t>malware analysis</a:t>
              </a:r>
            </a:p>
            <a:p>
              <a:pPr algn="ctr"/>
              <a:r>
                <a:rPr lang="en-US" dirty="0">
                  <a:solidFill>
                    <a:srgbClr val="E0E0E0"/>
                  </a:solidFill>
                </a:rPr>
                <a:t>companies</a:t>
              </a:r>
              <a:endParaRPr lang="ru-RU" dirty="0">
                <a:solidFill>
                  <a:srgbClr val="E0E0E0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1B4200C-3707-4068-82D0-7E4A45CE982F}"/>
              </a:ext>
            </a:extLst>
          </p:cNvPr>
          <p:cNvGrpSpPr/>
          <p:nvPr/>
        </p:nvGrpSpPr>
        <p:grpSpPr>
          <a:xfrm>
            <a:off x="2510077" y="4255375"/>
            <a:ext cx="1681837" cy="1483792"/>
            <a:chOff x="1317755" y="4920041"/>
            <a:chExt cx="1681837" cy="1483792"/>
          </a:xfrm>
          <a:solidFill>
            <a:srgbClr val="031E27"/>
          </a:solidFill>
        </p:grpSpPr>
        <p:cxnSp>
          <p:nvCxnSpPr>
            <p:cNvPr id="13" name="AutoShape 169">
              <a:extLst>
                <a:ext uri="{FF2B5EF4-FFF2-40B4-BE49-F238E27FC236}">
                  <a16:creationId xmlns:a16="http://schemas.microsoft.com/office/drawing/2014/main" id="{112A2DFD-0516-4CC0-B2F7-C529CE4BA9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40022" y="5601726"/>
              <a:ext cx="225699" cy="485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AutoShape 171">
              <a:extLst>
                <a:ext uri="{FF2B5EF4-FFF2-40B4-BE49-F238E27FC236}">
                  <a16:creationId xmlns:a16="http://schemas.microsoft.com/office/drawing/2014/main" id="{ACC62EEB-03F1-4840-AC9C-C6A422BA52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17755" y="5883453"/>
              <a:ext cx="160643" cy="10526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AutoShape 171">
              <a:extLst>
                <a:ext uri="{FF2B5EF4-FFF2-40B4-BE49-F238E27FC236}">
                  <a16:creationId xmlns:a16="http://schemas.microsoft.com/office/drawing/2014/main" id="{A068A0F2-4575-4053-8631-67D59087CE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93940" y="5935768"/>
              <a:ext cx="105652" cy="12552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AutoShape 164">
              <a:extLst>
                <a:ext uri="{FF2B5EF4-FFF2-40B4-BE49-F238E27FC236}">
                  <a16:creationId xmlns:a16="http://schemas.microsoft.com/office/drawing/2014/main" id="{007BC6B8-D6B4-46A3-8FE4-2AA9EEC0A4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437246" y="5009704"/>
              <a:ext cx="153254" cy="12091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" name="AutoShape 164">
              <a:extLst>
                <a:ext uri="{FF2B5EF4-FFF2-40B4-BE49-F238E27FC236}">
                  <a16:creationId xmlns:a16="http://schemas.microsoft.com/office/drawing/2014/main" id="{44F16D83-C199-43DF-B9B8-E3CD03B346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372252" y="5995729"/>
              <a:ext cx="100601" cy="15745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AutoShape 149">
              <a:extLst>
                <a:ext uri="{FF2B5EF4-FFF2-40B4-BE49-F238E27FC236}">
                  <a16:creationId xmlns:a16="http://schemas.microsoft.com/office/drawing/2014/main" id="{5D22C2D1-8E57-41DA-AB86-F737576398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131319" y="5098360"/>
              <a:ext cx="609026" cy="3840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AutoShape 150">
              <a:extLst>
                <a:ext uri="{FF2B5EF4-FFF2-40B4-BE49-F238E27FC236}">
                  <a16:creationId xmlns:a16="http://schemas.microsoft.com/office/drawing/2014/main" id="{BDB2A72A-7FCF-43AE-88F0-ACDD965124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535964" y="5134023"/>
              <a:ext cx="204381" cy="50889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AutoShape 151">
              <a:extLst>
                <a:ext uri="{FF2B5EF4-FFF2-40B4-BE49-F238E27FC236}">
                  <a16:creationId xmlns:a16="http://schemas.microsoft.com/office/drawing/2014/main" id="{B6FF06E2-F52F-45AE-BA59-875419473E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94991" y="5098360"/>
              <a:ext cx="536328" cy="3840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AutoShape 152">
              <a:extLst>
                <a:ext uri="{FF2B5EF4-FFF2-40B4-BE49-F238E27FC236}">
                  <a16:creationId xmlns:a16="http://schemas.microsoft.com/office/drawing/2014/main" id="{9DD26C70-24AC-4442-A101-B6521A3333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94991" y="5134023"/>
              <a:ext cx="90531" cy="6419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AutoShape 153">
              <a:extLst>
                <a:ext uri="{FF2B5EF4-FFF2-40B4-BE49-F238E27FC236}">
                  <a16:creationId xmlns:a16="http://schemas.microsoft.com/office/drawing/2014/main" id="{55805C8F-11E8-40D2-B48C-D8E8405B8E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85522" y="5098360"/>
              <a:ext cx="445797" cy="67761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AutoShape 155">
              <a:extLst>
                <a:ext uri="{FF2B5EF4-FFF2-40B4-BE49-F238E27FC236}">
                  <a16:creationId xmlns:a16="http://schemas.microsoft.com/office/drawing/2014/main" id="{CCFA9637-6333-4B7A-8F64-D74CD87CA9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445433" y="5642917"/>
              <a:ext cx="90531" cy="3346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AutoShape 156">
              <a:extLst>
                <a:ext uri="{FF2B5EF4-FFF2-40B4-BE49-F238E27FC236}">
                  <a16:creationId xmlns:a16="http://schemas.microsoft.com/office/drawing/2014/main" id="{B9D55258-8293-4D77-903C-4669ABF967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535964" y="5642917"/>
              <a:ext cx="373097" cy="42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AutoShape 157">
              <a:extLst>
                <a:ext uri="{FF2B5EF4-FFF2-40B4-BE49-F238E27FC236}">
                  <a16:creationId xmlns:a16="http://schemas.microsoft.com/office/drawing/2014/main" id="{E34C5675-4960-4327-8A27-36CF267D30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45433" y="5977608"/>
              <a:ext cx="450938" cy="7827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AutoShape 158">
              <a:extLst>
                <a:ext uri="{FF2B5EF4-FFF2-40B4-BE49-F238E27FC236}">
                  <a16:creationId xmlns:a16="http://schemas.microsoft.com/office/drawing/2014/main" id="{53821B5A-D695-41FB-A21C-9B24B9DF81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85522" y="5775970"/>
              <a:ext cx="759911" cy="201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AutoShape 159">
              <a:extLst>
                <a:ext uri="{FF2B5EF4-FFF2-40B4-BE49-F238E27FC236}">
                  <a16:creationId xmlns:a16="http://schemas.microsoft.com/office/drawing/2014/main" id="{C9117C3E-5FF6-425C-BB35-0E3948A8CF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478398" y="5775970"/>
              <a:ext cx="207124" cy="23181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" name="AutoShape 160">
              <a:extLst>
                <a:ext uri="{FF2B5EF4-FFF2-40B4-BE49-F238E27FC236}">
                  <a16:creationId xmlns:a16="http://schemas.microsoft.com/office/drawing/2014/main" id="{0C3DFF9F-CA74-4967-B782-16D938F5E4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85522" y="5775970"/>
              <a:ext cx="260620" cy="46911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" name="AutoShape 161">
              <a:extLst>
                <a:ext uri="{FF2B5EF4-FFF2-40B4-BE49-F238E27FC236}">
                  <a16:creationId xmlns:a16="http://schemas.microsoft.com/office/drawing/2014/main" id="{4F8F5114-C36F-4370-A869-CAADB84C94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78398" y="6007784"/>
              <a:ext cx="467743" cy="23730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AutoShape 162">
              <a:extLst>
                <a:ext uri="{FF2B5EF4-FFF2-40B4-BE49-F238E27FC236}">
                  <a16:creationId xmlns:a16="http://schemas.microsoft.com/office/drawing/2014/main" id="{A55F8231-1ECE-4A15-B884-B6D712E4B2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946141" y="6061288"/>
              <a:ext cx="942120" cy="18379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1" name="AutoShape 163">
              <a:extLst>
                <a:ext uri="{FF2B5EF4-FFF2-40B4-BE49-F238E27FC236}">
                  <a16:creationId xmlns:a16="http://schemas.microsoft.com/office/drawing/2014/main" id="{5D51FF90-3B2A-44B8-964B-0CE8A8BF17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810345" y="6245085"/>
              <a:ext cx="135796" cy="1426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AutoShape 164">
              <a:extLst>
                <a:ext uri="{FF2B5EF4-FFF2-40B4-BE49-F238E27FC236}">
                  <a16:creationId xmlns:a16="http://schemas.microsoft.com/office/drawing/2014/main" id="{C0BF2DD1-F5F3-4336-86D4-9AFE20C9D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943952" y="6250451"/>
              <a:ext cx="93125" cy="15338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AutoShape 165">
              <a:extLst>
                <a:ext uri="{FF2B5EF4-FFF2-40B4-BE49-F238E27FC236}">
                  <a16:creationId xmlns:a16="http://schemas.microsoft.com/office/drawing/2014/main" id="{86DD542B-62C1-4EE3-8DC1-917233C84F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998265" y="4944732"/>
              <a:ext cx="133053" cy="15362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4" name="AutoShape 166">
              <a:extLst>
                <a:ext uri="{FF2B5EF4-FFF2-40B4-BE49-F238E27FC236}">
                  <a16:creationId xmlns:a16="http://schemas.microsoft.com/office/drawing/2014/main" id="{4381316E-55A5-4872-93A6-6A6D120D09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31319" y="4966679"/>
              <a:ext cx="133053" cy="13168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5" name="AutoShape 167">
              <a:extLst>
                <a:ext uri="{FF2B5EF4-FFF2-40B4-BE49-F238E27FC236}">
                  <a16:creationId xmlns:a16="http://schemas.microsoft.com/office/drawing/2014/main" id="{59511E70-1D1D-4619-928E-BFB739999F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40345" y="4920041"/>
              <a:ext cx="50751" cy="2167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6" name="AutoShape 168">
              <a:extLst>
                <a:ext uri="{FF2B5EF4-FFF2-40B4-BE49-F238E27FC236}">
                  <a16:creationId xmlns:a16="http://schemas.microsoft.com/office/drawing/2014/main" id="{253064E5-FC4E-4306-A6C7-92BFB50427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40345" y="5134023"/>
              <a:ext cx="207124" cy="2743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7" name="AutoShape 169">
              <a:extLst>
                <a:ext uri="{FF2B5EF4-FFF2-40B4-BE49-F238E27FC236}">
                  <a16:creationId xmlns:a16="http://schemas.microsoft.com/office/drawing/2014/main" id="{5E38F409-DE35-41F4-82F6-7AC88B278F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0345" y="5134023"/>
              <a:ext cx="117964" cy="2167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AutoShape 171">
              <a:extLst>
                <a:ext uri="{FF2B5EF4-FFF2-40B4-BE49-F238E27FC236}">
                  <a16:creationId xmlns:a16="http://schemas.microsoft.com/office/drawing/2014/main" id="{CB439447-FDD5-4014-9BB4-1D23C4ABBF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93940" y="6061288"/>
              <a:ext cx="7296" cy="2112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9" name="AutoShape 172">
              <a:extLst>
                <a:ext uri="{FF2B5EF4-FFF2-40B4-BE49-F238E27FC236}">
                  <a16:creationId xmlns:a16="http://schemas.microsoft.com/office/drawing/2014/main" id="{8FC560F4-5E36-437A-BA20-AF56616B4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645" y="5016058"/>
              <a:ext cx="155000" cy="155000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173">
              <a:extLst>
                <a:ext uri="{FF2B5EF4-FFF2-40B4-BE49-F238E27FC236}">
                  <a16:creationId xmlns:a16="http://schemas.microsoft.com/office/drawing/2014/main" id="{1349AC7A-2606-4FD0-B3D4-F481A465D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690" y="5051722"/>
              <a:ext cx="155000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174">
              <a:extLst>
                <a:ext uri="{FF2B5EF4-FFF2-40B4-BE49-F238E27FC236}">
                  <a16:creationId xmlns:a16="http://schemas.microsoft.com/office/drawing/2014/main" id="{09F34247-6A47-426B-A4ED-D5544CD12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929" y="5051722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AutoShape 175">
              <a:extLst>
                <a:ext uri="{FF2B5EF4-FFF2-40B4-BE49-F238E27FC236}">
                  <a16:creationId xmlns:a16="http://schemas.microsoft.com/office/drawing/2014/main" id="{9206D6BC-1DFD-458B-A677-5AF7EEA05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0300" y="5977607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176">
              <a:extLst>
                <a:ext uri="{FF2B5EF4-FFF2-40B4-BE49-F238E27FC236}">
                  <a16:creationId xmlns:a16="http://schemas.microsoft.com/office/drawing/2014/main" id="{43447C73-97FD-4FDF-B07D-A02E70A16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893" y="5572961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177">
              <a:extLst>
                <a:ext uri="{FF2B5EF4-FFF2-40B4-BE49-F238E27FC236}">
                  <a16:creationId xmlns:a16="http://schemas.microsoft.com/office/drawing/2014/main" id="{20F0FCF1-4C99-4CEA-8897-1E11AB5C8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504" y="5888448"/>
              <a:ext cx="156372" cy="155000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AutoShape 178">
              <a:extLst>
                <a:ext uri="{FF2B5EF4-FFF2-40B4-BE49-F238E27FC236}">
                  <a16:creationId xmlns:a16="http://schemas.microsoft.com/office/drawing/2014/main" id="{1AB171BC-A8BF-4E72-8EDA-A8EB4FD1A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451" y="5693669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179">
              <a:extLst>
                <a:ext uri="{FF2B5EF4-FFF2-40B4-BE49-F238E27FC236}">
                  <a16:creationId xmlns:a16="http://schemas.microsoft.com/office/drawing/2014/main" id="{A13821CE-DAAB-4123-B4FD-C41D7A7D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354" y="6171014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190">
              <a:extLst>
                <a:ext uri="{FF2B5EF4-FFF2-40B4-BE49-F238E27FC236}">
                  <a16:creationId xmlns:a16="http://schemas.microsoft.com/office/drawing/2014/main" id="{3BEE54DD-27F2-43B3-B0B7-B0ED32C4A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726" y="5917254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3580572-C23D-4A91-8297-54D26AB1D863}"/>
              </a:ext>
            </a:extLst>
          </p:cNvPr>
          <p:cNvSpPr txBox="1"/>
          <p:nvPr/>
        </p:nvSpPr>
        <p:spPr>
          <a:xfrm>
            <a:off x="1526215" y="5869843"/>
            <a:ext cx="364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Resource Delivery Network</a:t>
            </a:r>
          </a:p>
        </p:txBody>
      </p:sp>
      <p:sp>
        <p:nvSpPr>
          <p:cNvPr id="166" name="Rectangle: Folded Corner 165">
            <a:extLst>
              <a:ext uri="{FF2B5EF4-FFF2-40B4-BE49-F238E27FC236}">
                <a16:creationId xmlns:a16="http://schemas.microsoft.com/office/drawing/2014/main" id="{F91A557E-FE32-4CDA-9DC2-BB2AFD7FA91E}"/>
              </a:ext>
            </a:extLst>
          </p:cNvPr>
          <p:cNvSpPr/>
          <p:nvPr/>
        </p:nvSpPr>
        <p:spPr>
          <a:xfrm>
            <a:off x="2896202" y="1821774"/>
            <a:ext cx="732184" cy="892749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App files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065B7F17-2397-4B25-A3B8-B1E1E14365D8}"/>
              </a:ext>
            </a:extLst>
          </p:cNvPr>
          <p:cNvCxnSpPr/>
          <p:nvPr/>
        </p:nvCxnSpPr>
        <p:spPr>
          <a:xfrm flipV="1">
            <a:off x="3234753" y="2935564"/>
            <a:ext cx="0" cy="1080274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DB8D059D-9487-4030-997A-027367B81EB3}"/>
              </a:ext>
            </a:extLst>
          </p:cNvPr>
          <p:cNvCxnSpPr/>
          <p:nvPr/>
        </p:nvCxnSpPr>
        <p:spPr>
          <a:xfrm>
            <a:off x="4001833" y="2268149"/>
            <a:ext cx="557548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70177C1F-A6EB-4B67-897C-77AE938C83AF}"/>
              </a:ext>
            </a:extLst>
          </p:cNvPr>
          <p:cNvCxnSpPr/>
          <p:nvPr/>
        </p:nvCxnSpPr>
        <p:spPr>
          <a:xfrm>
            <a:off x="7064008" y="2304974"/>
            <a:ext cx="565635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9F1595E-2A31-4879-BFB1-54287B0B7487}"/>
              </a:ext>
            </a:extLst>
          </p:cNvPr>
          <p:cNvSpPr/>
          <p:nvPr/>
        </p:nvSpPr>
        <p:spPr>
          <a:xfrm>
            <a:off x="7845549" y="2078275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Reports</a:t>
            </a:r>
            <a:endParaRPr lang="ru-RU" dirty="0">
              <a:solidFill>
                <a:srgbClr val="E0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54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D784A86E-7BC4-406B-965E-27395C89D35F}"/>
              </a:ext>
            </a:extLst>
          </p:cNvPr>
          <p:cNvSpPr/>
          <p:nvPr/>
        </p:nvSpPr>
        <p:spPr>
          <a:xfrm>
            <a:off x="1008086" y="1904322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3D2C8E2-0C40-43DC-A091-F72493E3E235}"/>
              </a:ext>
            </a:extLst>
          </p:cNvPr>
          <p:cNvSpPr/>
          <p:nvPr/>
        </p:nvSpPr>
        <p:spPr>
          <a:xfrm>
            <a:off x="904556" y="1816413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F1E8237-B048-4BF7-A5AA-B4B40466EAD7}"/>
              </a:ext>
            </a:extLst>
          </p:cNvPr>
          <p:cNvSpPr/>
          <p:nvPr/>
        </p:nvSpPr>
        <p:spPr>
          <a:xfrm>
            <a:off x="2122857" y="393144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Step 4: Publication of Analysis Report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1B4200C-3707-4068-82D0-7E4A45CE982F}"/>
              </a:ext>
            </a:extLst>
          </p:cNvPr>
          <p:cNvGrpSpPr/>
          <p:nvPr/>
        </p:nvGrpSpPr>
        <p:grpSpPr>
          <a:xfrm>
            <a:off x="8011235" y="1496064"/>
            <a:ext cx="1681837" cy="1483792"/>
            <a:chOff x="1317755" y="4920041"/>
            <a:chExt cx="1681837" cy="1483792"/>
          </a:xfrm>
          <a:solidFill>
            <a:srgbClr val="031E27"/>
          </a:solidFill>
        </p:grpSpPr>
        <p:cxnSp>
          <p:nvCxnSpPr>
            <p:cNvPr id="13" name="AutoShape 169">
              <a:extLst>
                <a:ext uri="{FF2B5EF4-FFF2-40B4-BE49-F238E27FC236}">
                  <a16:creationId xmlns:a16="http://schemas.microsoft.com/office/drawing/2014/main" id="{112A2DFD-0516-4CC0-B2F7-C529CE4BA9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40022" y="5601726"/>
              <a:ext cx="225699" cy="485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AutoShape 171">
              <a:extLst>
                <a:ext uri="{FF2B5EF4-FFF2-40B4-BE49-F238E27FC236}">
                  <a16:creationId xmlns:a16="http://schemas.microsoft.com/office/drawing/2014/main" id="{ACC62EEB-03F1-4840-AC9C-C6A422BA52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17755" y="5883453"/>
              <a:ext cx="160643" cy="10526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AutoShape 171">
              <a:extLst>
                <a:ext uri="{FF2B5EF4-FFF2-40B4-BE49-F238E27FC236}">
                  <a16:creationId xmlns:a16="http://schemas.microsoft.com/office/drawing/2014/main" id="{A068A0F2-4575-4053-8631-67D59087CE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93940" y="5935768"/>
              <a:ext cx="105652" cy="12552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AutoShape 164">
              <a:extLst>
                <a:ext uri="{FF2B5EF4-FFF2-40B4-BE49-F238E27FC236}">
                  <a16:creationId xmlns:a16="http://schemas.microsoft.com/office/drawing/2014/main" id="{007BC6B8-D6B4-46A3-8FE4-2AA9EEC0A4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437246" y="5009704"/>
              <a:ext cx="153254" cy="12091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" name="AutoShape 164">
              <a:extLst>
                <a:ext uri="{FF2B5EF4-FFF2-40B4-BE49-F238E27FC236}">
                  <a16:creationId xmlns:a16="http://schemas.microsoft.com/office/drawing/2014/main" id="{44F16D83-C199-43DF-B9B8-E3CD03B346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372252" y="5995729"/>
              <a:ext cx="100601" cy="15745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AutoShape 149">
              <a:extLst>
                <a:ext uri="{FF2B5EF4-FFF2-40B4-BE49-F238E27FC236}">
                  <a16:creationId xmlns:a16="http://schemas.microsoft.com/office/drawing/2014/main" id="{5D22C2D1-8E57-41DA-AB86-F737576398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131319" y="5098360"/>
              <a:ext cx="609026" cy="3840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AutoShape 150">
              <a:extLst>
                <a:ext uri="{FF2B5EF4-FFF2-40B4-BE49-F238E27FC236}">
                  <a16:creationId xmlns:a16="http://schemas.microsoft.com/office/drawing/2014/main" id="{BDB2A72A-7FCF-43AE-88F0-ACDD965124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535964" y="5134023"/>
              <a:ext cx="204381" cy="50889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AutoShape 151">
              <a:extLst>
                <a:ext uri="{FF2B5EF4-FFF2-40B4-BE49-F238E27FC236}">
                  <a16:creationId xmlns:a16="http://schemas.microsoft.com/office/drawing/2014/main" id="{B6FF06E2-F52F-45AE-BA59-875419473E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94991" y="5098360"/>
              <a:ext cx="536328" cy="3840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AutoShape 152">
              <a:extLst>
                <a:ext uri="{FF2B5EF4-FFF2-40B4-BE49-F238E27FC236}">
                  <a16:creationId xmlns:a16="http://schemas.microsoft.com/office/drawing/2014/main" id="{9DD26C70-24AC-4442-A101-B6521A3333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94991" y="5134023"/>
              <a:ext cx="90531" cy="6419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AutoShape 153">
              <a:extLst>
                <a:ext uri="{FF2B5EF4-FFF2-40B4-BE49-F238E27FC236}">
                  <a16:creationId xmlns:a16="http://schemas.microsoft.com/office/drawing/2014/main" id="{55805C8F-11E8-40D2-B48C-D8E8405B8E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85522" y="5098360"/>
              <a:ext cx="445797" cy="67761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AutoShape 155">
              <a:extLst>
                <a:ext uri="{FF2B5EF4-FFF2-40B4-BE49-F238E27FC236}">
                  <a16:creationId xmlns:a16="http://schemas.microsoft.com/office/drawing/2014/main" id="{CCFA9637-6333-4B7A-8F64-D74CD87CA9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445433" y="5642917"/>
              <a:ext cx="90531" cy="3346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AutoShape 156">
              <a:extLst>
                <a:ext uri="{FF2B5EF4-FFF2-40B4-BE49-F238E27FC236}">
                  <a16:creationId xmlns:a16="http://schemas.microsoft.com/office/drawing/2014/main" id="{B9D55258-8293-4D77-903C-4669ABF967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535964" y="5642917"/>
              <a:ext cx="373097" cy="42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AutoShape 157">
              <a:extLst>
                <a:ext uri="{FF2B5EF4-FFF2-40B4-BE49-F238E27FC236}">
                  <a16:creationId xmlns:a16="http://schemas.microsoft.com/office/drawing/2014/main" id="{E34C5675-4960-4327-8A27-36CF267D30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45433" y="5977608"/>
              <a:ext cx="450938" cy="7827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AutoShape 158">
              <a:extLst>
                <a:ext uri="{FF2B5EF4-FFF2-40B4-BE49-F238E27FC236}">
                  <a16:creationId xmlns:a16="http://schemas.microsoft.com/office/drawing/2014/main" id="{53821B5A-D695-41FB-A21C-9B24B9DF81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85522" y="5775970"/>
              <a:ext cx="759911" cy="201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AutoShape 159">
              <a:extLst>
                <a:ext uri="{FF2B5EF4-FFF2-40B4-BE49-F238E27FC236}">
                  <a16:creationId xmlns:a16="http://schemas.microsoft.com/office/drawing/2014/main" id="{C9117C3E-5FF6-425C-BB35-0E3948A8CF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478398" y="5775970"/>
              <a:ext cx="207124" cy="23181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" name="AutoShape 160">
              <a:extLst>
                <a:ext uri="{FF2B5EF4-FFF2-40B4-BE49-F238E27FC236}">
                  <a16:creationId xmlns:a16="http://schemas.microsoft.com/office/drawing/2014/main" id="{0C3DFF9F-CA74-4967-B782-16D938F5E4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85522" y="5775970"/>
              <a:ext cx="260620" cy="46911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" name="AutoShape 161">
              <a:extLst>
                <a:ext uri="{FF2B5EF4-FFF2-40B4-BE49-F238E27FC236}">
                  <a16:creationId xmlns:a16="http://schemas.microsoft.com/office/drawing/2014/main" id="{4F8F5114-C36F-4370-A869-CAADB84C94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78398" y="6007784"/>
              <a:ext cx="467743" cy="23730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AutoShape 162">
              <a:extLst>
                <a:ext uri="{FF2B5EF4-FFF2-40B4-BE49-F238E27FC236}">
                  <a16:creationId xmlns:a16="http://schemas.microsoft.com/office/drawing/2014/main" id="{A55F8231-1ECE-4A15-B884-B6D712E4B2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946141" y="6061288"/>
              <a:ext cx="942120" cy="18379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1" name="AutoShape 163">
              <a:extLst>
                <a:ext uri="{FF2B5EF4-FFF2-40B4-BE49-F238E27FC236}">
                  <a16:creationId xmlns:a16="http://schemas.microsoft.com/office/drawing/2014/main" id="{5D51FF90-3B2A-44B8-964B-0CE8A8BF17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810345" y="6245085"/>
              <a:ext cx="135796" cy="1426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AutoShape 164">
              <a:extLst>
                <a:ext uri="{FF2B5EF4-FFF2-40B4-BE49-F238E27FC236}">
                  <a16:creationId xmlns:a16="http://schemas.microsoft.com/office/drawing/2014/main" id="{C0BF2DD1-F5F3-4336-86D4-9AFE20C9D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943952" y="6250451"/>
              <a:ext cx="93125" cy="15338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AutoShape 165">
              <a:extLst>
                <a:ext uri="{FF2B5EF4-FFF2-40B4-BE49-F238E27FC236}">
                  <a16:creationId xmlns:a16="http://schemas.microsoft.com/office/drawing/2014/main" id="{86DD542B-62C1-4EE3-8DC1-917233C84F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998265" y="4944732"/>
              <a:ext cx="133053" cy="15362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4" name="AutoShape 166">
              <a:extLst>
                <a:ext uri="{FF2B5EF4-FFF2-40B4-BE49-F238E27FC236}">
                  <a16:creationId xmlns:a16="http://schemas.microsoft.com/office/drawing/2014/main" id="{4381316E-55A5-4872-93A6-6A6D120D09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31319" y="4966679"/>
              <a:ext cx="133053" cy="13168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5" name="AutoShape 167">
              <a:extLst>
                <a:ext uri="{FF2B5EF4-FFF2-40B4-BE49-F238E27FC236}">
                  <a16:creationId xmlns:a16="http://schemas.microsoft.com/office/drawing/2014/main" id="{59511E70-1D1D-4619-928E-BFB739999F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40345" y="4920041"/>
              <a:ext cx="50751" cy="2167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6" name="AutoShape 168">
              <a:extLst>
                <a:ext uri="{FF2B5EF4-FFF2-40B4-BE49-F238E27FC236}">
                  <a16:creationId xmlns:a16="http://schemas.microsoft.com/office/drawing/2014/main" id="{253064E5-FC4E-4306-A6C7-92BFB50427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40345" y="5134023"/>
              <a:ext cx="207124" cy="2743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7" name="AutoShape 169">
              <a:extLst>
                <a:ext uri="{FF2B5EF4-FFF2-40B4-BE49-F238E27FC236}">
                  <a16:creationId xmlns:a16="http://schemas.microsoft.com/office/drawing/2014/main" id="{5E38F409-DE35-41F4-82F6-7AC88B278F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0345" y="5134023"/>
              <a:ext cx="117964" cy="2167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AutoShape 171">
              <a:extLst>
                <a:ext uri="{FF2B5EF4-FFF2-40B4-BE49-F238E27FC236}">
                  <a16:creationId xmlns:a16="http://schemas.microsoft.com/office/drawing/2014/main" id="{CB439447-FDD5-4014-9BB4-1D23C4ABBF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93940" y="6061288"/>
              <a:ext cx="7296" cy="2112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9" name="AutoShape 172">
              <a:extLst>
                <a:ext uri="{FF2B5EF4-FFF2-40B4-BE49-F238E27FC236}">
                  <a16:creationId xmlns:a16="http://schemas.microsoft.com/office/drawing/2014/main" id="{8FC560F4-5E36-437A-BA20-AF56616B4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645" y="5016058"/>
              <a:ext cx="155000" cy="155000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173">
              <a:extLst>
                <a:ext uri="{FF2B5EF4-FFF2-40B4-BE49-F238E27FC236}">
                  <a16:creationId xmlns:a16="http://schemas.microsoft.com/office/drawing/2014/main" id="{1349AC7A-2606-4FD0-B3D4-F481A465D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690" y="5051722"/>
              <a:ext cx="155000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174">
              <a:extLst>
                <a:ext uri="{FF2B5EF4-FFF2-40B4-BE49-F238E27FC236}">
                  <a16:creationId xmlns:a16="http://schemas.microsoft.com/office/drawing/2014/main" id="{09F34247-6A47-426B-A4ED-D5544CD12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929" y="5051722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AutoShape 175">
              <a:extLst>
                <a:ext uri="{FF2B5EF4-FFF2-40B4-BE49-F238E27FC236}">
                  <a16:creationId xmlns:a16="http://schemas.microsoft.com/office/drawing/2014/main" id="{9206D6BC-1DFD-458B-A677-5AF7EEA05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0300" y="5977607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176">
              <a:extLst>
                <a:ext uri="{FF2B5EF4-FFF2-40B4-BE49-F238E27FC236}">
                  <a16:creationId xmlns:a16="http://schemas.microsoft.com/office/drawing/2014/main" id="{43447C73-97FD-4FDF-B07D-A02E70A16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893" y="5572961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177">
              <a:extLst>
                <a:ext uri="{FF2B5EF4-FFF2-40B4-BE49-F238E27FC236}">
                  <a16:creationId xmlns:a16="http://schemas.microsoft.com/office/drawing/2014/main" id="{20F0FCF1-4C99-4CEA-8897-1E11AB5C8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504" y="5888448"/>
              <a:ext cx="156372" cy="155000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AutoShape 178">
              <a:extLst>
                <a:ext uri="{FF2B5EF4-FFF2-40B4-BE49-F238E27FC236}">
                  <a16:creationId xmlns:a16="http://schemas.microsoft.com/office/drawing/2014/main" id="{1AB171BC-A8BF-4E72-8EDA-A8EB4FD1A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451" y="5693669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179">
              <a:extLst>
                <a:ext uri="{FF2B5EF4-FFF2-40B4-BE49-F238E27FC236}">
                  <a16:creationId xmlns:a16="http://schemas.microsoft.com/office/drawing/2014/main" id="{A13821CE-DAAB-4123-B4FD-C41D7A7D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354" y="6171014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190">
              <a:extLst>
                <a:ext uri="{FF2B5EF4-FFF2-40B4-BE49-F238E27FC236}">
                  <a16:creationId xmlns:a16="http://schemas.microsoft.com/office/drawing/2014/main" id="{3BEE54DD-27F2-43B3-B0B7-B0ED32C4A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726" y="5917254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3580572-C23D-4A91-8297-54D26AB1D863}"/>
              </a:ext>
            </a:extLst>
          </p:cNvPr>
          <p:cNvSpPr txBox="1"/>
          <p:nvPr/>
        </p:nvSpPr>
        <p:spPr>
          <a:xfrm>
            <a:off x="7064663" y="3162832"/>
            <a:ext cx="365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Resource Delivery Network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9F1595E-2A31-4879-BFB1-54287B0B7487}"/>
              </a:ext>
            </a:extLst>
          </p:cNvPr>
          <p:cNvSpPr/>
          <p:nvPr/>
        </p:nvSpPr>
        <p:spPr>
          <a:xfrm>
            <a:off x="801026" y="1728978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Reports</a:t>
            </a:r>
            <a:endParaRPr lang="ru-RU" dirty="0">
              <a:solidFill>
                <a:srgbClr val="E0E0E0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62C57C2-67AD-479E-8E2A-63424C921204}"/>
              </a:ext>
            </a:extLst>
          </p:cNvPr>
          <p:cNvGrpSpPr/>
          <p:nvPr/>
        </p:nvGrpSpPr>
        <p:grpSpPr>
          <a:xfrm>
            <a:off x="7863153" y="4210623"/>
            <a:ext cx="2056343" cy="1780731"/>
            <a:chOff x="973966" y="2306576"/>
            <a:chExt cx="2647616" cy="2292756"/>
          </a:xfrm>
          <a:solidFill>
            <a:srgbClr val="031E27"/>
          </a:solidFill>
        </p:grpSpPr>
        <p:cxnSp>
          <p:nvCxnSpPr>
            <p:cNvPr id="56" name="AutoShape 171">
              <a:extLst>
                <a:ext uri="{FF2B5EF4-FFF2-40B4-BE49-F238E27FC236}">
                  <a16:creationId xmlns:a16="http://schemas.microsoft.com/office/drawing/2014/main" id="{D7A45DDF-B236-408C-B2AD-920D500918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07215" y="4174832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7" name="AutoShape 168">
              <a:extLst>
                <a:ext uri="{FF2B5EF4-FFF2-40B4-BE49-F238E27FC236}">
                  <a16:creationId xmlns:a16="http://schemas.microsoft.com/office/drawing/2014/main" id="{505152FD-A3DD-40B6-95B5-85710C8B3A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112949" y="3496052"/>
              <a:ext cx="320317" cy="424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AutoShape 171">
              <a:extLst>
                <a:ext uri="{FF2B5EF4-FFF2-40B4-BE49-F238E27FC236}">
                  <a16:creationId xmlns:a16="http://schemas.microsoft.com/office/drawing/2014/main" id="{F968144C-944F-4B45-B724-C9F2495001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73966" y="3530341"/>
              <a:ext cx="246314" cy="17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AutoShape 171">
              <a:extLst>
                <a:ext uri="{FF2B5EF4-FFF2-40B4-BE49-F238E27FC236}">
                  <a16:creationId xmlns:a16="http://schemas.microsoft.com/office/drawing/2014/main" id="{954FA5B1-9887-4FFD-BE6D-0081693E1B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313095" y="4151154"/>
              <a:ext cx="308487" cy="12150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AutoShape 164">
              <a:extLst>
                <a:ext uri="{FF2B5EF4-FFF2-40B4-BE49-F238E27FC236}">
                  <a16:creationId xmlns:a16="http://schemas.microsoft.com/office/drawing/2014/main" id="{A235906F-9181-452D-BCB4-3C491AEB6E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303099" y="3034949"/>
              <a:ext cx="313248" cy="18759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1" name="AutoShape 164">
              <a:extLst>
                <a:ext uri="{FF2B5EF4-FFF2-40B4-BE49-F238E27FC236}">
                  <a16:creationId xmlns:a16="http://schemas.microsoft.com/office/drawing/2014/main" id="{F4FC3D08-31F6-4030-9220-F766C88D42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93645" y="3691587"/>
              <a:ext cx="233401" cy="1988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2" name="AutoShape 149">
              <a:extLst>
                <a:ext uri="{FF2B5EF4-FFF2-40B4-BE49-F238E27FC236}">
                  <a16:creationId xmlns:a16="http://schemas.microsoft.com/office/drawing/2014/main" id="{5464AFA0-37AC-4874-A6D4-416453C76C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67481" y="2510904"/>
              <a:ext cx="1208080" cy="33198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3" name="AutoShape 150">
              <a:extLst>
                <a:ext uri="{FF2B5EF4-FFF2-40B4-BE49-F238E27FC236}">
                  <a16:creationId xmlns:a16="http://schemas.microsoft.com/office/drawing/2014/main" id="{11C56E7B-099A-4F66-BFA0-4021EBE03F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75561" y="2838646"/>
              <a:ext cx="56695" cy="65230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AutoShape 151">
              <a:extLst>
                <a:ext uri="{FF2B5EF4-FFF2-40B4-BE49-F238E27FC236}">
                  <a16:creationId xmlns:a16="http://schemas.microsoft.com/office/drawing/2014/main" id="{C8766DF7-9741-4858-B09E-1AF79A1E1AE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612874" y="2511526"/>
              <a:ext cx="262044" cy="6929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5" name="AutoShape 152">
              <a:extLst>
                <a:ext uri="{FF2B5EF4-FFF2-40B4-BE49-F238E27FC236}">
                  <a16:creationId xmlns:a16="http://schemas.microsoft.com/office/drawing/2014/main" id="{13994317-7A9B-4787-B2C8-760AC938D5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616347" y="3207690"/>
              <a:ext cx="701597" cy="22677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6" name="AutoShape 153">
              <a:extLst>
                <a:ext uri="{FF2B5EF4-FFF2-40B4-BE49-F238E27FC236}">
                  <a16:creationId xmlns:a16="http://schemas.microsoft.com/office/drawing/2014/main" id="{6C1FCE7D-F092-48B5-9E6E-AA67C0C679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67483" y="2511371"/>
              <a:ext cx="443576" cy="9188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7" name="AutoShape 154">
              <a:extLst>
                <a:ext uri="{FF2B5EF4-FFF2-40B4-BE49-F238E27FC236}">
                  <a16:creationId xmlns:a16="http://schemas.microsoft.com/office/drawing/2014/main" id="{9214D897-417A-44B5-900C-5B77E3FBE2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298339" y="2838648"/>
              <a:ext cx="777221" cy="6068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8" name="AutoShape 155">
              <a:extLst>
                <a:ext uri="{FF2B5EF4-FFF2-40B4-BE49-F238E27FC236}">
                  <a16:creationId xmlns:a16="http://schemas.microsoft.com/office/drawing/2014/main" id="{7A58E855-3DF8-46BE-84E4-18ABFC6905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619479" y="3489817"/>
              <a:ext cx="502696" cy="6534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9" name="AutoShape 156">
              <a:extLst>
                <a:ext uri="{FF2B5EF4-FFF2-40B4-BE49-F238E27FC236}">
                  <a16:creationId xmlns:a16="http://schemas.microsoft.com/office/drawing/2014/main" id="{7B4D60DC-7F95-49F7-A600-5CAF123F10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132257" y="3496323"/>
              <a:ext cx="192120" cy="76797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0" name="AutoShape 157">
              <a:extLst>
                <a:ext uri="{FF2B5EF4-FFF2-40B4-BE49-F238E27FC236}">
                  <a16:creationId xmlns:a16="http://schemas.microsoft.com/office/drawing/2014/main" id="{10B39F9D-F5C1-4302-BAF1-84062DE888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619479" y="4143250"/>
              <a:ext cx="697376" cy="12104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1" name="AutoShape 158">
              <a:extLst>
                <a:ext uri="{FF2B5EF4-FFF2-40B4-BE49-F238E27FC236}">
                  <a16:creationId xmlns:a16="http://schemas.microsoft.com/office/drawing/2014/main" id="{97F36911-16B3-4EB8-BC64-95E4FA1144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92267" y="3417202"/>
              <a:ext cx="327211" cy="72604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AutoShape 159">
              <a:extLst>
                <a:ext uri="{FF2B5EF4-FFF2-40B4-BE49-F238E27FC236}">
                  <a16:creationId xmlns:a16="http://schemas.microsoft.com/office/drawing/2014/main" id="{BF8A0E16-EC0B-4660-8FA2-85C5441B7F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233395" y="3426622"/>
              <a:ext cx="1084549" cy="2873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AutoShape 160">
              <a:extLst>
                <a:ext uri="{FF2B5EF4-FFF2-40B4-BE49-F238E27FC236}">
                  <a16:creationId xmlns:a16="http://schemas.microsoft.com/office/drawing/2014/main" id="{599FE043-2B62-4985-BFC3-3FC99E1D35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746125" y="3417202"/>
              <a:ext cx="564168" cy="8854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AutoShape 161">
              <a:extLst>
                <a:ext uri="{FF2B5EF4-FFF2-40B4-BE49-F238E27FC236}">
                  <a16:creationId xmlns:a16="http://schemas.microsoft.com/office/drawing/2014/main" id="{10920521-724E-486E-ADAA-EE07F148F9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31028" y="3700627"/>
              <a:ext cx="518857" cy="60524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AutoShape 162">
              <a:extLst>
                <a:ext uri="{FF2B5EF4-FFF2-40B4-BE49-F238E27FC236}">
                  <a16:creationId xmlns:a16="http://schemas.microsoft.com/office/drawing/2014/main" id="{ACD1E8AB-C7FE-4BFC-81A4-E0CB6BF8437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746125" y="4140841"/>
              <a:ext cx="868526" cy="1478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6" name="AutoShape 163">
              <a:extLst>
                <a:ext uri="{FF2B5EF4-FFF2-40B4-BE49-F238E27FC236}">
                  <a16:creationId xmlns:a16="http://schemas.microsoft.com/office/drawing/2014/main" id="{41EC532D-9F79-43F9-BD0B-78D18018A5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515303" y="4278259"/>
              <a:ext cx="242104" cy="17783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7" name="AutoShape 164">
              <a:extLst>
                <a:ext uri="{FF2B5EF4-FFF2-40B4-BE49-F238E27FC236}">
                  <a16:creationId xmlns:a16="http://schemas.microsoft.com/office/drawing/2014/main" id="{9D624687-1852-4798-8D59-2C283F27F6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751133" y="4302640"/>
              <a:ext cx="162136" cy="19623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8" name="AutoShape 165">
              <a:extLst>
                <a:ext uri="{FF2B5EF4-FFF2-40B4-BE49-F238E27FC236}">
                  <a16:creationId xmlns:a16="http://schemas.microsoft.com/office/drawing/2014/main" id="{FDC19064-AA39-424C-A8DF-9F90FE9BAA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81069" y="2373477"/>
              <a:ext cx="293848" cy="1343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9" name="AutoShape 166">
              <a:extLst>
                <a:ext uri="{FF2B5EF4-FFF2-40B4-BE49-F238E27FC236}">
                  <a16:creationId xmlns:a16="http://schemas.microsoft.com/office/drawing/2014/main" id="{88FD9A87-40DF-4206-9124-F0595FAA8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877794" y="2306576"/>
              <a:ext cx="205766" cy="20364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0" name="AutoShape 167">
              <a:extLst>
                <a:ext uri="{FF2B5EF4-FFF2-40B4-BE49-F238E27FC236}">
                  <a16:creationId xmlns:a16="http://schemas.microsoft.com/office/drawing/2014/main" id="{35E2D3EF-01B0-40ED-B445-D61C8E1E8C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75560" y="2507723"/>
              <a:ext cx="78487" cy="33516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1" name="AutoShape 168">
              <a:extLst>
                <a:ext uri="{FF2B5EF4-FFF2-40B4-BE49-F238E27FC236}">
                  <a16:creationId xmlns:a16="http://schemas.microsoft.com/office/drawing/2014/main" id="{7E017DB8-7C82-417E-82A0-FAC8F2F9ED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75561" y="2728251"/>
              <a:ext cx="314550" cy="114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2" name="AutoShape 169">
              <a:extLst>
                <a:ext uri="{FF2B5EF4-FFF2-40B4-BE49-F238E27FC236}">
                  <a16:creationId xmlns:a16="http://schemas.microsoft.com/office/drawing/2014/main" id="{7D8A6E83-5216-419E-A9A9-B4DC98C5F7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75560" y="2838646"/>
              <a:ext cx="314551" cy="1100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3" name="AutoShape 171">
              <a:extLst>
                <a:ext uri="{FF2B5EF4-FFF2-40B4-BE49-F238E27FC236}">
                  <a16:creationId xmlns:a16="http://schemas.microsoft.com/office/drawing/2014/main" id="{B673DF3E-5943-436A-8E3C-AC0C019E18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24377" y="4264298"/>
              <a:ext cx="65734" cy="33503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4" name="AutoShape 164">
              <a:extLst>
                <a:ext uri="{FF2B5EF4-FFF2-40B4-BE49-F238E27FC236}">
                  <a16:creationId xmlns:a16="http://schemas.microsoft.com/office/drawing/2014/main" id="{1B7EC446-C0BB-4564-ABF6-9D79B9FB19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19069" y="3201623"/>
              <a:ext cx="397278" cy="49900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9C72AB6-CE29-4617-9C4A-F4FF1D0FB86A}"/>
                </a:ext>
              </a:extLst>
            </p:cNvPr>
            <p:cNvGrpSpPr/>
            <p:nvPr/>
          </p:nvGrpSpPr>
          <p:grpSpPr>
            <a:xfrm>
              <a:off x="1641292" y="411706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44" name="Rectangle 43">
                <a:extLst>
                  <a:ext uri="{FF2B5EF4-FFF2-40B4-BE49-F238E27FC236}">
                    <a16:creationId xmlns:a16="http://schemas.microsoft.com/office/drawing/2014/main" id="{F124E89F-9DCE-4660-83B2-8B8AD7803107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45" name="AutoShape 164">
                <a:extLst>
                  <a:ext uri="{FF2B5EF4-FFF2-40B4-BE49-F238E27FC236}">
                    <a16:creationId xmlns:a16="http://schemas.microsoft.com/office/drawing/2014/main" id="{743DFCDC-4E43-49AD-B448-614D8584FE9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8" name="AutoShape 164">
                <a:extLst>
                  <a:ext uri="{FF2B5EF4-FFF2-40B4-BE49-F238E27FC236}">
                    <a16:creationId xmlns:a16="http://schemas.microsoft.com/office/drawing/2014/main" id="{BA67D477-AA3B-4FE2-816D-DCCB4FE7C2F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9" name="AutoShape 164">
                <a:extLst>
                  <a:ext uri="{FF2B5EF4-FFF2-40B4-BE49-F238E27FC236}">
                    <a16:creationId xmlns:a16="http://schemas.microsoft.com/office/drawing/2014/main" id="{1B0C1E99-6A99-478E-9926-078EAAEC59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50" name="AutoShape 164">
                <a:extLst>
                  <a:ext uri="{FF2B5EF4-FFF2-40B4-BE49-F238E27FC236}">
                    <a16:creationId xmlns:a16="http://schemas.microsoft.com/office/drawing/2014/main" id="{07B21E04-F855-42E3-BC97-78DF8C19A4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51" name="AutoShape 164">
                <a:extLst>
                  <a:ext uri="{FF2B5EF4-FFF2-40B4-BE49-F238E27FC236}">
                    <a16:creationId xmlns:a16="http://schemas.microsoft.com/office/drawing/2014/main" id="{E67800AD-9922-4D70-AA5E-F179874D5CC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5E592C15-8D5B-4EFF-AE69-3245CDF13E58}"/>
                </a:ext>
              </a:extLst>
            </p:cNvPr>
            <p:cNvGrpSpPr/>
            <p:nvPr/>
          </p:nvGrpSpPr>
          <p:grpSpPr>
            <a:xfrm>
              <a:off x="2217058" y="326068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38" name="Rectangle 43">
                <a:extLst>
                  <a:ext uri="{FF2B5EF4-FFF2-40B4-BE49-F238E27FC236}">
                    <a16:creationId xmlns:a16="http://schemas.microsoft.com/office/drawing/2014/main" id="{6F1425A1-20EE-4644-B337-C9F16116079E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39" name="AutoShape 164">
                <a:extLst>
                  <a:ext uri="{FF2B5EF4-FFF2-40B4-BE49-F238E27FC236}">
                    <a16:creationId xmlns:a16="http://schemas.microsoft.com/office/drawing/2014/main" id="{5E52DBB1-3D17-4B8D-9545-1A75EB3F1EC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0" name="AutoShape 164">
                <a:extLst>
                  <a:ext uri="{FF2B5EF4-FFF2-40B4-BE49-F238E27FC236}">
                    <a16:creationId xmlns:a16="http://schemas.microsoft.com/office/drawing/2014/main" id="{41054334-CC39-4DFE-B5CD-7F2484F96E3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1" name="AutoShape 164">
                <a:extLst>
                  <a:ext uri="{FF2B5EF4-FFF2-40B4-BE49-F238E27FC236}">
                    <a16:creationId xmlns:a16="http://schemas.microsoft.com/office/drawing/2014/main" id="{38A87815-4783-4401-863A-88065DEA4DC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2" name="AutoShape 164">
                <a:extLst>
                  <a:ext uri="{FF2B5EF4-FFF2-40B4-BE49-F238E27FC236}">
                    <a16:creationId xmlns:a16="http://schemas.microsoft.com/office/drawing/2014/main" id="{E2315D88-ADA9-426B-8430-AC0D201D3A7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43" name="AutoShape 164">
                <a:extLst>
                  <a:ext uri="{FF2B5EF4-FFF2-40B4-BE49-F238E27FC236}">
                    <a16:creationId xmlns:a16="http://schemas.microsoft.com/office/drawing/2014/main" id="{9F8B92A5-FF23-4CE9-A0FC-EA5984C7B9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FDAA1A65-7C77-4544-A709-05E1DAE39CD6}"/>
                </a:ext>
              </a:extLst>
            </p:cNvPr>
            <p:cNvGrpSpPr/>
            <p:nvPr/>
          </p:nvGrpSpPr>
          <p:grpSpPr>
            <a:xfrm>
              <a:off x="1772032" y="234477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32" name="Rectangle 43">
                <a:extLst>
                  <a:ext uri="{FF2B5EF4-FFF2-40B4-BE49-F238E27FC236}">
                    <a16:creationId xmlns:a16="http://schemas.microsoft.com/office/drawing/2014/main" id="{365B654A-6CAE-4541-A6FF-7B9F128B1DBF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33" name="AutoShape 164">
                <a:extLst>
                  <a:ext uri="{FF2B5EF4-FFF2-40B4-BE49-F238E27FC236}">
                    <a16:creationId xmlns:a16="http://schemas.microsoft.com/office/drawing/2014/main" id="{CFFB38BE-A261-43E8-8310-82F7FA5F79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4" name="AutoShape 164">
                <a:extLst>
                  <a:ext uri="{FF2B5EF4-FFF2-40B4-BE49-F238E27FC236}">
                    <a16:creationId xmlns:a16="http://schemas.microsoft.com/office/drawing/2014/main" id="{A2B72AE7-5D25-41C6-B3AA-4641344DDC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5" name="AutoShape 164">
                <a:extLst>
                  <a:ext uri="{FF2B5EF4-FFF2-40B4-BE49-F238E27FC236}">
                    <a16:creationId xmlns:a16="http://schemas.microsoft.com/office/drawing/2014/main" id="{F5D3B055-CB08-45E2-9D4E-F6C1969FA31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6" name="AutoShape 164">
                <a:extLst>
                  <a:ext uri="{FF2B5EF4-FFF2-40B4-BE49-F238E27FC236}">
                    <a16:creationId xmlns:a16="http://schemas.microsoft.com/office/drawing/2014/main" id="{75476289-68AA-43C1-BDBD-52006356E09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7" name="AutoShape 164">
                <a:extLst>
                  <a:ext uri="{FF2B5EF4-FFF2-40B4-BE49-F238E27FC236}">
                    <a16:creationId xmlns:a16="http://schemas.microsoft.com/office/drawing/2014/main" id="{3D2A06B6-9B6F-4A9B-81DC-D26825AF9C3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E93B0E9-EA51-41B2-9935-2A0BD16B0920}"/>
                </a:ext>
              </a:extLst>
            </p:cNvPr>
            <p:cNvGrpSpPr/>
            <p:nvPr/>
          </p:nvGrpSpPr>
          <p:grpSpPr>
            <a:xfrm>
              <a:off x="1515303" y="3034949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26" name="Rectangle 43">
                <a:extLst>
                  <a:ext uri="{FF2B5EF4-FFF2-40B4-BE49-F238E27FC236}">
                    <a16:creationId xmlns:a16="http://schemas.microsoft.com/office/drawing/2014/main" id="{503F5515-8155-4EA4-A305-B898F9667178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27" name="AutoShape 164">
                <a:extLst>
                  <a:ext uri="{FF2B5EF4-FFF2-40B4-BE49-F238E27FC236}">
                    <a16:creationId xmlns:a16="http://schemas.microsoft.com/office/drawing/2014/main" id="{5322EFD3-EB4C-4AEB-9976-C3A2BBB184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8" name="AutoShape 164">
                <a:extLst>
                  <a:ext uri="{FF2B5EF4-FFF2-40B4-BE49-F238E27FC236}">
                    <a16:creationId xmlns:a16="http://schemas.microsoft.com/office/drawing/2014/main" id="{E94E92DD-4FF3-4FEC-BE70-5957640CE14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9" name="AutoShape 164">
                <a:extLst>
                  <a:ext uri="{FF2B5EF4-FFF2-40B4-BE49-F238E27FC236}">
                    <a16:creationId xmlns:a16="http://schemas.microsoft.com/office/drawing/2014/main" id="{7819CC06-95C0-450E-BBC2-CF2843591AF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0" name="AutoShape 164">
                <a:extLst>
                  <a:ext uri="{FF2B5EF4-FFF2-40B4-BE49-F238E27FC236}">
                    <a16:creationId xmlns:a16="http://schemas.microsoft.com/office/drawing/2014/main" id="{BD084C28-BF5D-4C65-9D86-B83B578AD3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31" name="AutoShape 164">
                <a:extLst>
                  <a:ext uri="{FF2B5EF4-FFF2-40B4-BE49-F238E27FC236}">
                    <a16:creationId xmlns:a16="http://schemas.microsoft.com/office/drawing/2014/main" id="{3AF81626-2BFB-423B-9C0B-940E615A3CF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1BE895DB-EE84-400C-B29F-DECF3208AA54}"/>
                </a:ext>
              </a:extLst>
            </p:cNvPr>
            <p:cNvGrpSpPr/>
            <p:nvPr/>
          </p:nvGrpSpPr>
          <p:grpSpPr>
            <a:xfrm>
              <a:off x="1127079" y="3530872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20" name="Rectangle 43">
                <a:extLst>
                  <a:ext uri="{FF2B5EF4-FFF2-40B4-BE49-F238E27FC236}">
                    <a16:creationId xmlns:a16="http://schemas.microsoft.com/office/drawing/2014/main" id="{1C265996-E022-4306-8D8C-5678A53A907B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21" name="AutoShape 164">
                <a:extLst>
                  <a:ext uri="{FF2B5EF4-FFF2-40B4-BE49-F238E27FC236}">
                    <a16:creationId xmlns:a16="http://schemas.microsoft.com/office/drawing/2014/main" id="{BD35A3BA-596C-48D5-B328-23E995898D4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2" name="AutoShape 164">
                <a:extLst>
                  <a:ext uri="{FF2B5EF4-FFF2-40B4-BE49-F238E27FC236}">
                    <a16:creationId xmlns:a16="http://schemas.microsoft.com/office/drawing/2014/main" id="{999B10C2-4C17-43B6-B5FE-5BB631393DF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3" name="AutoShape 164">
                <a:extLst>
                  <a:ext uri="{FF2B5EF4-FFF2-40B4-BE49-F238E27FC236}">
                    <a16:creationId xmlns:a16="http://schemas.microsoft.com/office/drawing/2014/main" id="{7F03C260-7177-4E47-9B53-E9F882F07EF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4" name="AutoShape 164">
                <a:extLst>
                  <a:ext uri="{FF2B5EF4-FFF2-40B4-BE49-F238E27FC236}">
                    <a16:creationId xmlns:a16="http://schemas.microsoft.com/office/drawing/2014/main" id="{819F68E7-A947-496F-AB83-569C1DFD582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25" name="AutoShape 164">
                <a:extLst>
                  <a:ext uri="{FF2B5EF4-FFF2-40B4-BE49-F238E27FC236}">
                    <a16:creationId xmlns:a16="http://schemas.microsoft.com/office/drawing/2014/main" id="{C1A29536-7E87-46CA-A061-5BFB4429962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7F36A8D-1E44-4599-8AFD-2A6018DB1B86}"/>
                </a:ext>
              </a:extLst>
            </p:cNvPr>
            <p:cNvGrpSpPr/>
            <p:nvPr/>
          </p:nvGrpSpPr>
          <p:grpSpPr>
            <a:xfrm>
              <a:off x="2997358" y="2676064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14" name="Rectangle 43">
                <a:extLst>
                  <a:ext uri="{FF2B5EF4-FFF2-40B4-BE49-F238E27FC236}">
                    <a16:creationId xmlns:a16="http://schemas.microsoft.com/office/drawing/2014/main" id="{F7C244FA-4780-448B-AD9E-999AF64DDB4B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15" name="AutoShape 164">
                <a:extLst>
                  <a:ext uri="{FF2B5EF4-FFF2-40B4-BE49-F238E27FC236}">
                    <a16:creationId xmlns:a16="http://schemas.microsoft.com/office/drawing/2014/main" id="{E678FEAC-C8B2-412A-9B31-8B0B6903603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6" name="AutoShape 164">
                <a:extLst>
                  <a:ext uri="{FF2B5EF4-FFF2-40B4-BE49-F238E27FC236}">
                    <a16:creationId xmlns:a16="http://schemas.microsoft.com/office/drawing/2014/main" id="{014479FE-575C-4AB4-92D2-22E0886720C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7" name="AutoShape 164">
                <a:extLst>
                  <a:ext uri="{FF2B5EF4-FFF2-40B4-BE49-F238E27FC236}">
                    <a16:creationId xmlns:a16="http://schemas.microsoft.com/office/drawing/2014/main" id="{169F6113-0FF3-4C41-BF74-F94AD9B05DA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8" name="AutoShape 164">
                <a:extLst>
                  <a:ext uri="{FF2B5EF4-FFF2-40B4-BE49-F238E27FC236}">
                    <a16:creationId xmlns:a16="http://schemas.microsoft.com/office/drawing/2014/main" id="{3B4A9C8F-F391-4551-94DA-17CECA2AE77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9" name="AutoShape 164">
                <a:extLst>
                  <a:ext uri="{FF2B5EF4-FFF2-40B4-BE49-F238E27FC236}">
                    <a16:creationId xmlns:a16="http://schemas.microsoft.com/office/drawing/2014/main" id="{B15B2174-2E74-4F7E-AB92-A102AA18698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240C51C-5A3C-47B1-A42F-B4D3915F58EB}"/>
                </a:ext>
              </a:extLst>
            </p:cNvPr>
            <p:cNvGrpSpPr/>
            <p:nvPr/>
          </p:nvGrpSpPr>
          <p:grpSpPr>
            <a:xfrm>
              <a:off x="3045818" y="3340606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08" name="Rectangle 43">
                <a:extLst>
                  <a:ext uri="{FF2B5EF4-FFF2-40B4-BE49-F238E27FC236}">
                    <a16:creationId xmlns:a16="http://schemas.microsoft.com/office/drawing/2014/main" id="{A409D27F-29ED-47C3-A107-C011B6AED09F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09" name="AutoShape 164">
                <a:extLst>
                  <a:ext uri="{FF2B5EF4-FFF2-40B4-BE49-F238E27FC236}">
                    <a16:creationId xmlns:a16="http://schemas.microsoft.com/office/drawing/2014/main" id="{0CF5C89D-9BCC-41AC-8E3C-6FB50E1F5D5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0" name="AutoShape 164">
                <a:extLst>
                  <a:ext uri="{FF2B5EF4-FFF2-40B4-BE49-F238E27FC236}">
                    <a16:creationId xmlns:a16="http://schemas.microsoft.com/office/drawing/2014/main" id="{06B5DC47-560C-4736-97DF-B401D3C42F5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1" name="AutoShape 164">
                <a:extLst>
                  <a:ext uri="{FF2B5EF4-FFF2-40B4-BE49-F238E27FC236}">
                    <a16:creationId xmlns:a16="http://schemas.microsoft.com/office/drawing/2014/main" id="{7689D445-2F18-4478-9419-DACF38225F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2" name="AutoShape 164">
                <a:extLst>
                  <a:ext uri="{FF2B5EF4-FFF2-40B4-BE49-F238E27FC236}">
                    <a16:creationId xmlns:a16="http://schemas.microsoft.com/office/drawing/2014/main" id="{C40BF92E-83D8-490A-96B4-E0C5B678DC8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13" name="AutoShape 164">
                <a:extLst>
                  <a:ext uri="{FF2B5EF4-FFF2-40B4-BE49-F238E27FC236}">
                    <a16:creationId xmlns:a16="http://schemas.microsoft.com/office/drawing/2014/main" id="{F3A92631-AC65-4744-AC00-A475F209799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83D9C8F4-E238-4BB9-B34D-8750A3B5DC54}"/>
                </a:ext>
              </a:extLst>
            </p:cNvPr>
            <p:cNvGrpSpPr/>
            <p:nvPr/>
          </p:nvGrpSpPr>
          <p:grpSpPr>
            <a:xfrm>
              <a:off x="3248874" y="409896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102" name="Rectangle 43">
                <a:extLst>
                  <a:ext uri="{FF2B5EF4-FFF2-40B4-BE49-F238E27FC236}">
                    <a16:creationId xmlns:a16="http://schemas.microsoft.com/office/drawing/2014/main" id="{E3AAD79E-B73B-47D3-8C02-DD79BC2C80BE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103" name="AutoShape 164">
                <a:extLst>
                  <a:ext uri="{FF2B5EF4-FFF2-40B4-BE49-F238E27FC236}">
                    <a16:creationId xmlns:a16="http://schemas.microsoft.com/office/drawing/2014/main" id="{97ED47EA-3417-4032-AB2C-697B1974548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4" name="AutoShape 164">
                <a:extLst>
                  <a:ext uri="{FF2B5EF4-FFF2-40B4-BE49-F238E27FC236}">
                    <a16:creationId xmlns:a16="http://schemas.microsoft.com/office/drawing/2014/main" id="{3D9D04F8-07FC-453B-AAB0-631C7916DA5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5" name="AutoShape 164">
                <a:extLst>
                  <a:ext uri="{FF2B5EF4-FFF2-40B4-BE49-F238E27FC236}">
                    <a16:creationId xmlns:a16="http://schemas.microsoft.com/office/drawing/2014/main" id="{7D4469B9-781E-4846-8896-256C3D0EFFA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6" name="AutoShape 164">
                <a:extLst>
                  <a:ext uri="{FF2B5EF4-FFF2-40B4-BE49-F238E27FC236}">
                    <a16:creationId xmlns:a16="http://schemas.microsoft.com/office/drawing/2014/main" id="{6A21AB4F-0895-4823-AD1C-9848523A5FA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7" name="AutoShape 164">
                <a:extLst>
                  <a:ext uri="{FF2B5EF4-FFF2-40B4-BE49-F238E27FC236}">
                    <a16:creationId xmlns:a16="http://schemas.microsoft.com/office/drawing/2014/main" id="{BA5D3719-A0A0-41C1-B708-75F3CB743BE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1D325EEB-B979-4D9A-B7AD-B422C9148E60}"/>
                </a:ext>
              </a:extLst>
            </p:cNvPr>
            <p:cNvGrpSpPr/>
            <p:nvPr/>
          </p:nvGrpSpPr>
          <p:grpSpPr>
            <a:xfrm>
              <a:off x="2519816" y="3973737"/>
              <a:ext cx="176020" cy="339026"/>
              <a:chOff x="2318757" y="4019812"/>
              <a:chExt cx="176020" cy="339026"/>
            </a:xfrm>
            <a:grpFill/>
          </p:grpSpPr>
          <p:sp>
            <p:nvSpPr>
              <p:cNvPr id="96" name="Rectangle 43">
                <a:extLst>
                  <a:ext uri="{FF2B5EF4-FFF2-40B4-BE49-F238E27FC236}">
                    <a16:creationId xmlns:a16="http://schemas.microsoft.com/office/drawing/2014/main" id="{76661AA2-AED6-4600-9870-74A0A71C1E29}"/>
                  </a:ext>
                </a:extLst>
              </p:cNvPr>
              <p:cNvSpPr/>
              <p:nvPr/>
            </p:nvSpPr>
            <p:spPr>
              <a:xfrm>
                <a:off x="2318757" y="4019812"/>
                <a:ext cx="176020" cy="339026"/>
              </a:xfrm>
              <a:custGeom>
                <a:avLst/>
                <a:gdLst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  <a:gd name="connsiteX0" fmla="*/ 0 w 209716"/>
                  <a:gd name="connsiteY0" fmla="*/ 0 h 393018"/>
                  <a:gd name="connsiteX1" fmla="*/ 209716 w 209716"/>
                  <a:gd name="connsiteY1" fmla="*/ 0 h 393018"/>
                  <a:gd name="connsiteX2" fmla="*/ 209716 w 209716"/>
                  <a:gd name="connsiteY2" fmla="*/ 393018 h 393018"/>
                  <a:gd name="connsiteX3" fmla="*/ 0 w 209716"/>
                  <a:gd name="connsiteY3" fmla="*/ 393018 h 393018"/>
                  <a:gd name="connsiteX4" fmla="*/ 0 w 209716"/>
                  <a:gd name="connsiteY4" fmla="*/ 0 h 393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16" h="393018">
                    <a:moveTo>
                      <a:pt x="0" y="0"/>
                    </a:moveTo>
                    <a:lnTo>
                      <a:pt x="209716" y="0"/>
                    </a:lnTo>
                    <a:lnTo>
                      <a:pt x="209716" y="393018"/>
                    </a:lnTo>
                    <a:lnTo>
                      <a:pt x="0" y="3930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9050" cap="flat">
                <a:solidFill>
                  <a:srgbClr val="3DC1F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dirty="0"/>
              </a:p>
            </p:txBody>
          </p:sp>
          <p:cxnSp>
            <p:nvCxnSpPr>
              <p:cNvPr id="97" name="AutoShape 164">
                <a:extLst>
                  <a:ext uri="{FF2B5EF4-FFF2-40B4-BE49-F238E27FC236}">
                    <a16:creationId xmlns:a16="http://schemas.microsoft.com/office/drawing/2014/main" id="{CF87EE8D-9944-4C21-ADCF-60391066791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6" y="4071999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8" name="AutoShape 164">
                <a:extLst>
                  <a:ext uri="{FF2B5EF4-FFF2-40B4-BE49-F238E27FC236}">
                    <a16:creationId xmlns:a16="http://schemas.microsoft.com/office/drawing/2014/main" id="{4EAFEEEB-C91A-4ED0-83FB-39CCD3AB418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25993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99" name="AutoShape 164">
                <a:extLst>
                  <a:ext uri="{FF2B5EF4-FFF2-40B4-BE49-F238E27FC236}">
                    <a16:creationId xmlns:a16="http://schemas.microsoft.com/office/drawing/2014/main" id="{73C35B30-8480-4E5D-B92D-FD791DE2E40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3" y="4185610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0" name="AutoShape 164">
                <a:extLst>
                  <a:ext uri="{FF2B5EF4-FFF2-40B4-BE49-F238E27FC236}">
                    <a16:creationId xmlns:a16="http://schemas.microsoft.com/office/drawing/2014/main" id="{6018685A-AE73-42FF-A0C4-F984DB8FDA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38616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01" name="AutoShape 164">
                <a:extLst>
                  <a:ext uri="{FF2B5EF4-FFF2-40B4-BE49-F238E27FC236}">
                    <a16:creationId xmlns:a16="http://schemas.microsoft.com/office/drawing/2014/main" id="{A4DC3F0D-4E01-4A23-A890-56C1A8BD2F0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353534" y="4292484"/>
                <a:ext cx="106461" cy="1"/>
              </a:xfrm>
              <a:prstGeom prst="straightConnector1">
                <a:avLst/>
              </a:prstGeom>
              <a:grpFill/>
              <a:ln w="19050">
                <a:solidFill>
                  <a:srgbClr val="3DC1F2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38DB865D-57CE-41FC-9D93-F53AC4CD9F9C}"/>
              </a:ext>
            </a:extLst>
          </p:cNvPr>
          <p:cNvSpPr txBox="1"/>
          <p:nvPr/>
        </p:nvSpPr>
        <p:spPr>
          <a:xfrm>
            <a:off x="7335490" y="6144422"/>
            <a:ext cx="335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E0E0E0"/>
                </a:solidFill>
              </a:rPr>
              <a:t>Distribution Management System</a:t>
            </a:r>
            <a:endParaRPr lang="ru-RU" dirty="0">
              <a:solidFill>
                <a:srgbClr val="E0E0E0"/>
              </a:solidFill>
            </a:endParaRPr>
          </a:p>
        </p:txBody>
      </p:sp>
      <p:graphicFrame>
        <p:nvGraphicFramePr>
          <p:cNvPr id="153" name="Table 1924">
            <a:extLst>
              <a:ext uri="{FF2B5EF4-FFF2-40B4-BE49-F238E27FC236}">
                <a16:creationId xmlns:a16="http://schemas.microsoft.com/office/drawing/2014/main" id="{41CCAB6C-BFA3-4202-B688-6EB9041B1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7406"/>
              </p:ext>
            </p:extLst>
          </p:nvPr>
        </p:nvGraphicFramePr>
        <p:xfrm>
          <a:off x="2542696" y="4821292"/>
          <a:ext cx="40760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973">
                  <a:extLst>
                    <a:ext uri="{9D8B030D-6E8A-4147-A177-3AD203B41FA5}">
                      <a16:colId xmlns:a16="http://schemas.microsoft.com/office/drawing/2014/main" val="1166087713"/>
                    </a:ext>
                  </a:extLst>
                </a:gridCol>
                <a:gridCol w="2029081">
                  <a:extLst>
                    <a:ext uri="{9D8B030D-6E8A-4147-A177-3AD203B41FA5}">
                      <a16:colId xmlns:a16="http://schemas.microsoft.com/office/drawing/2014/main" val="3318480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>
                          <a:solidFill>
                            <a:srgbClr val="3DC1F2"/>
                          </a:solidFill>
                        </a:rPr>
                        <a:t>Product Release</a:t>
                      </a:r>
                      <a:r>
                        <a:rPr lang="en-US" b="0" dirty="0">
                          <a:solidFill>
                            <a:srgbClr val="3DC1F2"/>
                          </a:solidFill>
                        </a:rPr>
                        <a:t> ID </a:t>
                      </a:r>
                      <a:endParaRPr lang="ru-RU" b="0" dirty="0">
                        <a:solidFill>
                          <a:srgbClr val="3DC1F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3DC1F2"/>
                          </a:solidFill>
                        </a:rPr>
                        <a:t>Analysis Report </a:t>
                      </a:r>
                      <a:endParaRPr lang="ru-RU" b="0" dirty="0">
                        <a:solidFill>
                          <a:srgbClr val="3DC1F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1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App v1.2.3 Win7+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E0E0E0"/>
                          </a:solidFill>
                        </a:rPr>
                        <a:t>ipfs://QmNrgEMc</a:t>
                      </a:r>
                      <a:endParaRPr lang="ru-RU" dirty="0">
                        <a:solidFill>
                          <a:srgbClr val="E0E0E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DC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E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70045"/>
                  </a:ext>
                </a:extLst>
              </a:tr>
            </a:tbl>
          </a:graphicData>
        </a:graphic>
      </p:graphicFrame>
      <p:sp>
        <p:nvSpPr>
          <p:cNvPr id="155" name="Rectangle: Folded Corner 154">
            <a:extLst>
              <a:ext uri="{FF2B5EF4-FFF2-40B4-BE49-F238E27FC236}">
                <a16:creationId xmlns:a16="http://schemas.microsoft.com/office/drawing/2014/main" id="{7C3947E4-0E6D-4390-9F22-9C6EFEB611EC}"/>
              </a:ext>
            </a:extLst>
          </p:cNvPr>
          <p:cNvSpPr/>
          <p:nvPr/>
        </p:nvSpPr>
        <p:spPr>
          <a:xfrm>
            <a:off x="3919598" y="1401281"/>
            <a:ext cx="1322462" cy="1495406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Combined Report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File 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7E084A4F-33B1-4C0B-931B-E21663D2BBC8}"/>
              </a:ext>
            </a:extLst>
          </p:cNvPr>
          <p:cNvCxnSpPr>
            <a:cxnSpLocks/>
          </p:cNvCxnSpPr>
          <p:nvPr/>
        </p:nvCxnSpPr>
        <p:spPr>
          <a:xfrm>
            <a:off x="2380444" y="2120307"/>
            <a:ext cx="1238573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71E74133-542E-4BC0-8322-0FDEA3DCC191}"/>
              </a:ext>
            </a:extLst>
          </p:cNvPr>
          <p:cNvCxnSpPr>
            <a:cxnSpLocks/>
          </p:cNvCxnSpPr>
          <p:nvPr/>
        </p:nvCxnSpPr>
        <p:spPr>
          <a:xfrm>
            <a:off x="4557290" y="3131617"/>
            <a:ext cx="0" cy="1406511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F73B6930-5529-468E-BAD2-787E83558969}"/>
              </a:ext>
            </a:extLst>
          </p:cNvPr>
          <p:cNvCxnSpPr>
            <a:cxnSpLocks/>
          </p:cNvCxnSpPr>
          <p:nvPr/>
        </p:nvCxnSpPr>
        <p:spPr>
          <a:xfrm>
            <a:off x="6987411" y="5196358"/>
            <a:ext cx="578580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7B0392A8-4840-4717-A621-D31A6773AB37}"/>
              </a:ext>
            </a:extLst>
          </p:cNvPr>
          <p:cNvCxnSpPr>
            <a:cxnSpLocks/>
          </p:cNvCxnSpPr>
          <p:nvPr/>
        </p:nvCxnSpPr>
        <p:spPr>
          <a:xfrm>
            <a:off x="5559228" y="2171441"/>
            <a:ext cx="2010978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11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969DEAD9-758B-4001-A4F3-225F14D31355}"/>
              </a:ext>
            </a:extLst>
          </p:cNvPr>
          <p:cNvSpPr/>
          <p:nvPr/>
        </p:nvSpPr>
        <p:spPr>
          <a:xfrm>
            <a:off x="2286700" y="1164357"/>
            <a:ext cx="7541041" cy="2300692"/>
          </a:xfrm>
          <a:prstGeom prst="rect">
            <a:avLst/>
          </a:prstGeom>
          <a:noFill/>
          <a:ln w="190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FF99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069AB-445E-4570-A12A-E9C72CE3B7C6}"/>
              </a:ext>
            </a:extLst>
          </p:cNvPr>
          <p:cNvSpPr/>
          <p:nvPr/>
        </p:nvSpPr>
        <p:spPr>
          <a:xfrm>
            <a:off x="2135187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</a:rPr>
              <a:t>What We Are Going to Change</a:t>
            </a:r>
            <a:endParaRPr lang="ru-RU" sz="2800" dirty="0">
              <a:solidFill>
                <a:srgbClr val="3DC1F2"/>
              </a:solidFill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F2BD357-E47F-4769-BBFB-B3D21EBB4D64}"/>
              </a:ext>
            </a:extLst>
          </p:cNvPr>
          <p:cNvGrpSpPr/>
          <p:nvPr/>
        </p:nvGrpSpPr>
        <p:grpSpPr>
          <a:xfrm>
            <a:off x="7687933" y="4497534"/>
            <a:ext cx="1165983" cy="1009706"/>
            <a:chOff x="3956988" y="1653022"/>
            <a:chExt cx="1165983" cy="1009706"/>
          </a:xfrm>
        </p:grpSpPr>
        <p:cxnSp>
          <p:nvCxnSpPr>
            <p:cNvPr id="53" name="AutoShape 171">
              <a:extLst>
                <a:ext uri="{FF2B5EF4-FFF2-40B4-BE49-F238E27FC236}">
                  <a16:creationId xmlns:a16="http://schemas.microsoft.com/office/drawing/2014/main" id="{EFF39399-1FD7-47F2-BBEE-6C86C4C99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6254" y="2475783"/>
              <a:ext cx="28949" cy="14754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AutoShape 168">
              <a:extLst>
                <a:ext uri="{FF2B5EF4-FFF2-40B4-BE49-F238E27FC236}">
                  <a16:creationId xmlns:a16="http://schemas.microsoft.com/office/drawing/2014/main" id="{380AD7A6-990B-409A-8149-4E9F985543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98974" y="2176855"/>
              <a:ext cx="141064" cy="186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5" name="AutoShape 171">
              <a:extLst>
                <a:ext uri="{FF2B5EF4-FFF2-40B4-BE49-F238E27FC236}">
                  <a16:creationId xmlns:a16="http://schemas.microsoft.com/office/drawing/2014/main" id="{53C6FB1D-2355-49ED-AFE6-9A98386E7B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56988" y="2191955"/>
              <a:ext cx="108474" cy="7837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6" name="AutoShape 171">
              <a:extLst>
                <a:ext uri="{FF2B5EF4-FFF2-40B4-BE49-F238E27FC236}">
                  <a16:creationId xmlns:a16="http://schemas.microsoft.com/office/drawing/2014/main" id="{198FBB51-886A-45BE-B327-07A148FAE5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87116" y="2465355"/>
              <a:ext cx="135855" cy="5351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7" name="AutoShape 164">
              <a:extLst>
                <a:ext uri="{FF2B5EF4-FFF2-40B4-BE49-F238E27FC236}">
                  <a16:creationId xmlns:a16="http://schemas.microsoft.com/office/drawing/2014/main" id="{5E32440D-7022-4278-A153-C4FB180BB7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101935" y="1973790"/>
              <a:ext cx="137951" cy="8261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AutoShape 164">
              <a:extLst>
                <a:ext uri="{FF2B5EF4-FFF2-40B4-BE49-F238E27FC236}">
                  <a16:creationId xmlns:a16="http://schemas.microsoft.com/office/drawing/2014/main" id="{9F7E93C8-2B70-47AA-B74B-E18C6B3772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965654" y="2262967"/>
              <a:ext cx="102787" cy="8757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AutoShape 149">
              <a:extLst>
                <a:ext uri="{FF2B5EF4-FFF2-40B4-BE49-F238E27FC236}">
                  <a16:creationId xmlns:a16="http://schemas.microsoft.com/office/drawing/2014/main" id="{13FEF6FC-EBA3-4181-8D8A-E062854A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350483" y="1743006"/>
              <a:ext cx="532026" cy="14620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AutoShape 150">
              <a:extLst>
                <a:ext uri="{FF2B5EF4-FFF2-40B4-BE49-F238E27FC236}">
                  <a16:creationId xmlns:a16="http://schemas.microsoft.com/office/drawing/2014/main" id="{7A0C5AED-24F9-44D4-9993-4BA7C5F309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82509" y="1887340"/>
              <a:ext cx="24968" cy="28726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1" name="AutoShape 151">
              <a:extLst>
                <a:ext uri="{FF2B5EF4-FFF2-40B4-BE49-F238E27FC236}">
                  <a16:creationId xmlns:a16="http://schemas.microsoft.com/office/drawing/2014/main" id="{5F875D2B-2242-4264-9871-7C34023488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38357" y="1743280"/>
              <a:ext cx="115401" cy="30516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2" name="AutoShape 152">
              <a:extLst>
                <a:ext uri="{FF2B5EF4-FFF2-40B4-BE49-F238E27FC236}">
                  <a16:creationId xmlns:a16="http://schemas.microsoft.com/office/drawing/2014/main" id="{E1239ECD-F84E-4B06-BFBD-F439BE53E4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39886" y="2049863"/>
              <a:ext cx="308976" cy="9987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3" name="AutoShape 153">
              <a:extLst>
                <a:ext uri="{FF2B5EF4-FFF2-40B4-BE49-F238E27FC236}">
                  <a16:creationId xmlns:a16="http://schemas.microsoft.com/office/drawing/2014/main" id="{2A5B74F2-E7B9-4367-9D7F-2CF7FB11B6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350484" y="1743212"/>
              <a:ext cx="195346" cy="40464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AutoShape 154">
              <a:extLst>
                <a:ext uri="{FF2B5EF4-FFF2-40B4-BE49-F238E27FC236}">
                  <a16:creationId xmlns:a16="http://schemas.microsoft.com/office/drawing/2014/main" id="{36ED8555-17EC-460C-B710-D3E99D4D49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40228" y="1887341"/>
              <a:ext cx="342280" cy="26724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5" name="AutoShape 155">
              <a:extLst>
                <a:ext uri="{FF2B5EF4-FFF2-40B4-BE49-F238E27FC236}">
                  <a16:creationId xmlns:a16="http://schemas.microsoft.com/office/drawing/2014/main" id="{B561D67F-4110-4D16-8355-C8F599841B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681655" y="2174109"/>
              <a:ext cx="221382" cy="28776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6" name="AutoShape 156">
              <a:extLst>
                <a:ext uri="{FF2B5EF4-FFF2-40B4-BE49-F238E27FC236}">
                  <a16:creationId xmlns:a16="http://schemas.microsoft.com/office/drawing/2014/main" id="{D5064DD7-8A5E-4C64-8D90-F1632E270C3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907477" y="2176974"/>
              <a:ext cx="84608" cy="3382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7" name="AutoShape 157">
              <a:extLst>
                <a:ext uri="{FF2B5EF4-FFF2-40B4-BE49-F238E27FC236}">
                  <a16:creationId xmlns:a16="http://schemas.microsoft.com/office/drawing/2014/main" id="{1AA62E56-AD7C-4BED-BD8C-9B78630794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681655" y="2461874"/>
              <a:ext cx="307117" cy="533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8" name="AutoShape 158">
              <a:extLst>
                <a:ext uri="{FF2B5EF4-FFF2-40B4-BE49-F238E27FC236}">
                  <a16:creationId xmlns:a16="http://schemas.microsoft.com/office/drawing/2014/main" id="{20CCE83A-835B-4C12-8397-E1BEB288C6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37554" y="2142130"/>
              <a:ext cx="144100" cy="31974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9" name="AutoShape 159">
              <a:extLst>
                <a:ext uri="{FF2B5EF4-FFF2-40B4-BE49-F238E27FC236}">
                  <a16:creationId xmlns:a16="http://schemas.microsoft.com/office/drawing/2014/main" id="{FF84592D-2BAF-40A7-8F7A-A4CC2D1D1A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071238" y="2146279"/>
              <a:ext cx="477624" cy="12655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0" name="AutoShape 160">
              <a:extLst>
                <a:ext uri="{FF2B5EF4-FFF2-40B4-BE49-F238E27FC236}">
                  <a16:creationId xmlns:a16="http://schemas.microsoft.com/office/drawing/2014/main" id="{32E1B344-56F5-4FF0-8403-28D26E7025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97039" y="2142130"/>
              <a:ext cx="248454" cy="38993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1" name="AutoShape 161">
              <a:extLst>
                <a:ext uri="{FF2B5EF4-FFF2-40B4-BE49-F238E27FC236}">
                  <a16:creationId xmlns:a16="http://schemas.microsoft.com/office/drawing/2014/main" id="{BB3A2D6B-3EFF-4B46-ACD7-51A6359B3D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70195" y="2266948"/>
              <a:ext cx="228499" cy="26654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AutoShape 162">
              <a:extLst>
                <a:ext uri="{FF2B5EF4-FFF2-40B4-BE49-F238E27FC236}">
                  <a16:creationId xmlns:a16="http://schemas.microsoft.com/office/drawing/2014/main" id="{6496EFC6-9EA7-4263-A833-7F94B171C6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297039" y="2460813"/>
              <a:ext cx="382490" cy="6510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AutoShape 163">
              <a:extLst>
                <a:ext uri="{FF2B5EF4-FFF2-40B4-BE49-F238E27FC236}">
                  <a16:creationId xmlns:a16="http://schemas.microsoft.com/office/drawing/2014/main" id="{3E482178-81DA-47BB-904E-627F1D2DEF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195387" y="2521331"/>
              <a:ext cx="106620" cy="7831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AutoShape 164">
              <a:extLst>
                <a:ext uri="{FF2B5EF4-FFF2-40B4-BE49-F238E27FC236}">
                  <a16:creationId xmlns:a16="http://schemas.microsoft.com/office/drawing/2014/main" id="{F2B20963-68DE-4134-9B5D-300A25E9B9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99244" y="2532068"/>
              <a:ext cx="71403" cy="8642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AutoShape 165">
              <a:extLst>
                <a:ext uri="{FF2B5EF4-FFF2-40B4-BE49-F238E27FC236}">
                  <a16:creationId xmlns:a16="http://schemas.microsoft.com/office/drawing/2014/main" id="{36BBD781-F398-4D39-86CF-AFD1DBC362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24350" y="1682485"/>
              <a:ext cx="129408" cy="5916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6" name="AutoShape 166">
              <a:extLst>
                <a:ext uri="{FF2B5EF4-FFF2-40B4-BE49-F238E27FC236}">
                  <a16:creationId xmlns:a16="http://schemas.microsoft.com/office/drawing/2014/main" id="{026B8E5F-9783-44FB-8F8E-DAE0E5259E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355025" y="1653022"/>
              <a:ext cx="90617" cy="8968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7" name="AutoShape 167">
              <a:extLst>
                <a:ext uri="{FF2B5EF4-FFF2-40B4-BE49-F238E27FC236}">
                  <a16:creationId xmlns:a16="http://schemas.microsoft.com/office/drawing/2014/main" id="{82614DDE-8498-43A1-86D9-D068D55775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82508" y="1741605"/>
              <a:ext cx="34565" cy="14760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8" name="AutoShape 168">
              <a:extLst>
                <a:ext uri="{FF2B5EF4-FFF2-40B4-BE49-F238E27FC236}">
                  <a16:creationId xmlns:a16="http://schemas.microsoft.com/office/drawing/2014/main" id="{BD1FEC78-B128-4C98-BA1C-F27AC330B8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82509" y="1838723"/>
              <a:ext cx="138525" cy="5048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9" name="AutoShape 169">
              <a:extLst>
                <a:ext uri="{FF2B5EF4-FFF2-40B4-BE49-F238E27FC236}">
                  <a16:creationId xmlns:a16="http://schemas.microsoft.com/office/drawing/2014/main" id="{723304A1-0EDD-46CD-97B7-2432D94F7F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82508" y="1887340"/>
              <a:ext cx="138525" cy="4848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0" name="AutoShape 171">
              <a:extLst>
                <a:ext uri="{FF2B5EF4-FFF2-40B4-BE49-F238E27FC236}">
                  <a16:creationId xmlns:a16="http://schemas.microsoft.com/office/drawing/2014/main" id="{EF02B4D6-46EE-481B-B0D1-6D4A9CD2CF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92085" y="2515182"/>
              <a:ext cx="28949" cy="14754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1" name="AutoShape 164">
              <a:extLst>
                <a:ext uri="{FF2B5EF4-FFF2-40B4-BE49-F238E27FC236}">
                  <a16:creationId xmlns:a16="http://schemas.microsoft.com/office/drawing/2014/main" id="{D68DBEE3-4957-46DF-9FDD-B382F22224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064929" y="2047191"/>
              <a:ext cx="174957" cy="21975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2" name="Rectangle 43">
              <a:extLst>
                <a:ext uri="{FF2B5EF4-FFF2-40B4-BE49-F238E27FC236}">
                  <a16:creationId xmlns:a16="http://schemas.microsoft.com/office/drawing/2014/main" id="{1BCE4340-FB0D-4CDB-BCA8-4B3308F74700}"/>
                </a:ext>
              </a:extLst>
            </p:cNvPr>
            <p:cNvSpPr/>
            <p:nvPr/>
          </p:nvSpPr>
          <p:spPr>
            <a:xfrm>
              <a:off x="4250872" y="2450344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3" name="Rectangle 43">
              <a:extLst>
                <a:ext uri="{FF2B5EF4-FFF2-40B4-BE49-F238E27FC236}">
                  <a16:creationId xmlns:a16="http://schemas.microsoft.com/office/drawing/2014/main" id="{EDDD26E3-9D52-450A-A6EA-8654A116B59E}"/>
                </a:ext>
              </a:extLst>
            </p:cNvPr>
            <p:cNvSpPr/>
            <p:nvPr/>
          </p:nvSpPr>
          <p:spPr>
            <a:xfrm>
              <a:off x="4504433" y="2073203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4" name="Rectangle 43">
              <a:extLst>
                <a:ext uri="{FF2B5EF4-FFF2-40B4-BE49-F238E27FC236}">
                  <a16:creationId xmlns:a16="http://schemas.microsoft.com/office/drawing/2014/main" id="{DE8DE70D-E9B4-4BE1-A244-6B09BBC82892}"/>
                </a:ext>
              </a:extLst>
            </p:cNvPr>
            <p:cNvSpPr/>
            <p:nvPr/>
          </p:nvSpPr>
          <p:spPr>
            <a:xfrm>
              <a:off x="4308448" y="1669846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5" name="Rectangle 43">
              <a:extLst>
                <a:ext uri="{FF2B5EF4-FFF2-40B4-BE49-F238E27FC236}">
                  <a16:creationId xmlns:a16="http://schemas.microsoft.com/office/drawing/2014/main" id="{84D34672-564C-4601-9A3C-56C0E36DCEC4}"/>
                </a:ext>
              </a:extLst>
            </p:cNvPr>
            <p:cNvSpPr/>
            <p:nvPr/>
          </p:nvSpPr>
          <p:spPr>
            <a:xfrm>
              <a:off x="4195387" y="1973790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6" name="Rectangle 43">
              <a:extLst>
                <a:ext uri="{FF2B5EF4-FFF2-40B4-BE49-F238E27FC236}">
                  <a16:creationId xmlns:a16="http://schemas.microsoft.com/office/drawing/2014/main" id="{0EF2A53A-0D63-47F8-A8CF-5CDE0AA39756}"/>
                </a:ext>
              </a:extLst>
            </p:cNvPr>
            <p:cNvSpPr/>
            <p:nvPr/>
          </p:nvSpPr>
          <p:spPr>
            <a:xfrm>
              <a:off x="4024417" y="2192189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7" name="Rectangle 43">
              <a:extLst>
                <a:ext uri="{FF2B5EF4-FFF2-40B4-BE49-F238E27FC236}">
                  <a16:creationId xmlns:a16="http://schemas.microsoft.com/office/drawing/2014/main" id="{3ACA7948-4894-47A4-B8B6-8A3990C5AADD}"/>
                </a:ext>
              </a:extLst>
            </p:cNvPr>
            <p:cNvSpPr/>
            <p:nvPr/>
          </p:nvSpPr>
          <p:spPr>
            <a:xfrm>
              <a:off x="4848069" y="1815741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8" name="Rectangle 43">
              <a:extLst>
                <a:ext uri="{FF2B5EF4-FFF2-40B4-BE49-F238E27FC236}">
                  <a16:creationId xmlns:a16="http://schemas.microsoft.com/office/drawing/2014/main" id="{836962D7-4DED-471C-AE85-801B1DCC0B37}"/>
                </a:ext>
              </a:extLst>
            </p:cNvPr>
            <p:cNvSpPr/>
            <p:nvPr/>
          </p:nvSpPr>
          <p:spPr>
            <a:xfrm>
              <a:off x="4869410" y="2108398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9" name="Rectangle 43">
              <a:extLst>
                <a:ext uri="{FF2B5EF4-FFF2-40B4-BE49-F238E27FC236}">
                  <a16:creationId xmlns:a16="http://schemas.microsoft.com/office/drawing/2014/main" id="{D0A90A64-66CE-4A3A-AE37-56C321ECDCBC}"/>
                </a:ext>
              </a:extLst>
            </p:cNvPr>
            <p:cNvSpPr/>
            <p:nvPr/>
          </p:nvSpPr>
          <p:spPr>
            <a:xfrm>
              <a:off x="4958834" y="2442372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0" name="Rectangle 43">
              <a:extLst>
                <a:ext uri="{FF2B5EF4-FFF2-40B4-BE49-F238E27FC236}">
                  <a16:creationId xmlns:a16="http://schemas.microsoft.com/office/drawing/2014/main" id="{A62AA01D-2283-4835-B425-29E3006E0F45}"/>
                </a:ext>
              </a:extLst>
            </p:cNvPr>
            <p:cNvSpPr/>
            <p:nvPr/>
          </p:nvSpPr>
          <p:spPr>
            <a:xfrm>
              <a:off x="4637765" y="2387222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7EA6356B-29F1-44E3-99B4-CD5A3750FA20}"/>
              </a:ext>
            </a:extLst>
          </p:cNvPr>
          <p:cNvSpPr/>
          <p:nvPr/>
        </p:nvSpPr>
        <p:spPr>
          <a:xfrm>
            <a:off x="7512947" y="5951811"/>
            <a:ext cx="1378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 err="1">
                <a:solidFill>
                  <a:srgbClr val="E0E0E0"/>
                </a:solidFill>
              </a:rPr>
              <a:t>dApps</a:t>
            </a:r>
            <a:endParaRPr lang="en-US" dirty="0">
              <a:solidFill>
                <a:srgbClr val="E0E0E0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6D8D6B1-BA61-415F-B57E-D70911B04000}"/>
              </a:ext>
            </a:extLst>
          </p:cNvPr>
          <p:cNvSpPr/>
          <p:nvPr/>
        </p:nvSpPr>
        <p:spPr>
          <a:xfrm>
            <a:off x="5000270" y="5951811"/>
            <a:ext cx="13787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Servers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BCFDDAC4-F796-4D51-95A4-9EE7FF0A8881}"/>
              </a:ext>
            </a:extLst>
          </p:cNvPr>
          <p:cNvGrpSpPr/>
          <p:nvPr/>
        </p:nvGrpSpPr>
        <p:grpSpPr>
          <a:xfrm>
            <a:off x="4835981" y="2040550"/>
            <a:ext cx="1426756" cy="1112270"/>
            <a:chOff x="4645767" y="1825106"/>
            <a:chExt cx="1426756" cy="111227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4A6403E-A6F6-409E-8D9F-E3C3D6673CF1}"/>
                </a:ext>
              </a:extLst>
            </p:cNvPr>
            <p:cNvSpPr/>
            <p:nvPr/>
          </p:nvSpPr>
          <p:spPr>
            <a:xfrm>
              <a:off x="4649173" y="1994005"/>
              <a:ext cx="364612" cy="53823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FFF2585A-75C1-4646-BCFB-CED880B13CF4}"/>
                </a:ext>
              </a:extLst>
            </p:cNvPr>
            <p:cNvSpPr/>
            <p:nvPr/>
          </p:nvSpPr>
          <p:spPr>
            <a:xfrm>
              <a:off x="4645767" y="1825106"/>
              <a:ext cx="1253815" cy="121506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FD76FC6-B1F6-4E62-955C-9696AE0EFF7B}"/>
                </a:ext>
              </a:extLst>
            </p:cNvPr>
            <p:cNvSpPr/>
            <p:nvPr/>
          </p:nvSpPr>
          <p:spPr>
            <a:xfrm>
              <a:off x="5899582" y="1825106"/>
              <a:ext cx="172941" cy="121506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>
                <a:solidFill>
                  <a:srgbClr val="E0E0E0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02EBE73-77BC-4E3A-BB83-9098731C00FF}"/>
                </a:ext>
              </a:extLst>
            </p:cNvPr>
            <p:cNvSpPr/>
            <p:nvPr/>
          </p:nvSpPr>
          <p:spPr>
            <a:xfrm>
              <a:off x="5073618" y="1994005"/>
              <a:ext cx="998905" cy="943371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pic>
          <p:nvPicPr>
            <p:cNvPr id="118" name="Graphic 117">
              <a:extLst>
                <a:ext uri="{FF2B5EF4-FFF2-40B4-BE49-F238E27FC236}">
                  <a16:creationId xmlns:a16="http://schemas.microsoft.com/office/drawing/2014/main" id="{29E0A90D-E649-40A9-A776-A036D9EA4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96128" y="2188748"/>
              <a:ext cx="553885" cy="553885"/>
            </a:xfrm>
            <a:prstGeom prst="rect">
              <a:avLst/>
            </a:prstGeom>
          </p:spPr>
        </p:pic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C51318C-7C81-40D3-84AD-341EC1B1B92F}"/>
                </a:ext>
              </a:extLst>
            </p:cNvPr>
            <p:cNvSpPr/>
            <p:nvPr/>
          </p:nvSpPr>
          <p:spPr>
            <a:xfrm>
              <a:off x="4649173" y="2589875"/>
              <a:ext cx="364612" cy="347501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811AFDD-2A63-473D-AD0D-0CA6063997FE}"/>
              </a:ext>
            </a:extLst>
          </p:cNvPr>
          <p:cNvSpPr/>
          <p:nvPr/>
        </p:nvSpPr>
        <p:spPr>
          <a:xfrm>
            <a:off x="4378200" y="1458935"/>
            <a:ext cx="2230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Client Applications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CAEB70B-36E3-4CFB-BCA4-1B746D11E055}"/>
              </a:ext>
            </a:extLst>
          </p:cNvPr>
          <p:cNvSpPr/>
          <p:nvPr/>
        </p:nvSpPr>
        <p:spPr>
          <a:xfrm>
            <a:off x="7312903" y="1438195"/>
            <a:ext cx="1778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dirty="0">
                <a:solidFill>
                  <a:srgbClr val="E0E0E0"/>
                </a:solidFill>
              </a:rPr>
              <a:t>Web Browsers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4709349-CED8-4392-B000-824E51552D7A}"/>
              </a:ext>
            </a:extLst>
          </p:cNvPr>
          <p:cNvGrpSpPr/>
          <p:nvPr/>
        </p:nvGrpSpPr>
        <p:grpSpPr>
          <a:xfrm>
            <a:off x="7485376" y="2098047"/>
            <a:ext cx="1433890" cy="1045961"/>
            <a:chOff x="6503008" y="1863978"/>
            <a:chExt cx="1433890" cy="1045961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E07E2755-BEB8-4020-A8C8-F99CEBE5BD7B}"/>
                </a:ext>
              </a:extLst>
            </p:cNvPr>
            <p:cNvSpPr/>
            <p:nvPr/>
          </p:nvSpPr>
          <p:spPr>
            <a:xfrm>
              <a:off x="6503008" y="1966568"/>
              <a:ext cx="1433890" cy="943371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38" name="Trapezoid 137">
              <a:extLst>
                <a:ext uri="{FF2B5EF4-FFF2-40B4-BE49-F238E27FC236}">
                  <a16:creationId xmlns:a16="http://schemas.microsoft.com/office/drawing/2014/main" id="{B731DE32-CDA3-4A18-BB8A-A5497AAFC53B}"/>
                </a:ext>
              </a:extLst>
            </p:cNvPr>
            <p:cNvSpPr/>
            <p:nvPr/>
          </p:nvSpPr>
          <p:spPr>
            <a:xfrm>
              <a:off x="6510776" y="1863980"/>
              <a:ext cx="343491" cy="103369"/>
            </a:xfrm>
            <a:prstGeom prst="trapezoid">
              <a:avLst/>
            </a:prstGeom>
            <a:solidFill>
              <a:srgbClr val="021B24"/>
            </a:solidFill>
            <a:ln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1" name="Trapezoid 140">
              <a:extLst>
                <a:ext uri="{FF2B5EF4-FFF2-40B4-BE49-F238E27FC236}">
                  <a16:creationId xmlns:a16="http://schemas.microsoft.com/office/drawing/2014/main" id="{563D27A8-DD86-453A-8CB9-071C025EFF54}"/>
                </a:ext>
              </a:extLst>
            </p:cNvPr>
            <p:cNvSpPr/>
            <p:nvPr/>
          </p:nvSpPr>
          <p:spPr>
            <a:xfrm>
              <a:off x="6853074" y="1863979"/>
              <a:ext cx="343491" cy="103369"/>
            </a:xfrm>
            <a:prstGeom prst="trapezoid">
              <a:avLst/>
            </a:prstGeom>
            <a:solidFill>
              <a:srgbClr val="021B24"/>
            </a:solidFill>
            <a:ln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2" name="Trapezoid 141">
              <a:extLst>
                <a:ext uri="{FF2B5EF4-FFF2-40B4-BE49-F238E27FC236}">
                  <a16:creationId xmlns:a16="http://schemas.microsoft.com/office/drawing/2014/main" id="{03E40A35-1049-48AE-B347-F9DF6EBFE907}"/>
                </a:ext>
              </a:extLst>
            </p:cNvPr>
            <p:cNvSpPr/>
            <p:nvPr/>
          </p:nvSpPr>
          <p:spPr>
            <a:xfrm>
              <a:off x="7204252" y="1863978"/>
              <a:ext cx="343491" cy="103369"/>
            </a:xfrm>
            <a:prstGeom prst="trapezoid">
              <a:avLst/>
            </a:prstGeom>
            <a:solidFill>
              <a:srgbClr val="021B24"/>
            </a:solidFill>
            <a:ln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B2D2E592-5E76-42C0-BE43-6EA1C213160E}"/>
                </a:ext>
              </a:extLst>
            </p:cNvPr>
            <p:cNvSpPr/>
            <p:nvPr/>
          </p:nvSpPr>
          <p:spPr>
            <a:xfrm>
              <a:off x="6554604" y="2015840"/>
              <a:ext cx="1123836" cy="4571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dirty="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D8658CF1-B903-4DA7-AAA1-E137FB5CCAD3}"/>
                </a:ext>
              </a:extLst>
            </p:cNvPr>
            <p:cNvSpPr/>
            <p:nvPr/>
          </p:nvSpPr>
          <p:spPr>
            <a:xfrm>
              <a:off x="7730036" y="2015840"/>
              <a:ext cx="139953" cy="4571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400" dirty="0"/>
            </a:p>
          </p:txBody>
        </p: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4CCD5D5-967A-4F47-A8AA-E8EB6A081523}"/>
              </a:ext>
            </a:extLst>
          </p:cNvPr>
          <p:cNvCxnSpPr/>
          <p:nvPr/>
        </p:nvCxnSpPr>
        <p:spPr>
          <a:xfrm>
            <a:off x="2593789" y="3854824"/>
            <a:ext cx="6963069" cy="0"/>
          </a:xfrm>
          <a:prstGeom prst="line">
            <a:avLst/>
          </a:prstGeom>
          <a:ln w="19050">
            <a:solidFill>
              <a:srgbClr val="3DC1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row: Up-Down 106">
            <a:extLst>
              <a:ext uri="{FF2B5EF4-FFF2-40B4-BE49-F238E27FC236}">
                <a16:creationId xmlns:a16="http://schemas.microsoft.com/office/drawing/2014/main" id="{2260E1BF-8254-4616-B1B2-B5DB20502D8E}"/>
              </a:ext>
            </a:extLst>
          </p:cNvPr>
          <p:cNvSpPr/>
          <p:nvPr/>
        </p:nvSpPr>
        <p:spPr>
          <a:xfrm>
            <a:off x="5822195" y="3542920"/>
            <a:ext cx="506254" cy="623808"/>
          </a:xfrm>
          <a:prstGeom prst="upDownArrow">
            <a:avLst/>
          </a:prstGeom>
          <a:solidFill>
            <a:srgbClr val="021B24"/>
          </a:solidFill>
          <a:ln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6CA8118-5A9F-4193-A842-8B75DC87742E}"/>
              </a:ext>
            </a:extLst>
          </p:cNvPr>
          <p:cNvSpPr/>
          <p:nvPr/>
        </p:nvSpPr>
        <p:spPr>
          <a:xfrm>
            <a:off x="2433304" y="4445200"/>
            <a:ext cx="1894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Business/storage 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layer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Server-side</a:t>
            </a:r>
            <a:endParaRPr lang="ru-RU" dirty="0">
              <a:solidFill>
                <a:srgbClr val="E0E0E0"/>
              </a:solidFill>
            </a:endParaRP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Back-end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0980F0D-D966-4DB4-A4A3-E7961C27174B}"/>
              </a:ext>
            </a:extLst>
          </p:cNvPr>
          <p:cNvSpPr/>
          <p:nvPr/>
        </p:nvSpPr>
        <p:spPr>
          <a:xfrm>
            <a:off x="2444990" y="2253591"/>
            <a:ext cx="1378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E0E0E0"/>
                </a:solidFill>
              </a:rPr>
              <a:t>User layer</a:t>
            </a:r>
            <a:endParaRPr lang="ru-RU" dirty="0">
              <a:solidFill>
                <a:srgbClr val="E0E0E0"/>
              </a:solidFill>
            </a:endParaRP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Client-side</a:t>
            </a:r>
          </a:p>
          <a:p>
            <a:pPr fontAlgn="base"/>
            <a:r>
              <a:rPr lang="en-US" dirty="0">
                <a:solidFill>
                  <a:srgbClr val="E0E0E0"/>
                </a:solidFill>
              </a:rPr>
              <a:t>Front-end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69DEAD9-758B-4001-A4F3-225F14D31355}"/>
              </a:ext>
            </a:extLst>
          </p:cNvPr>
          <p:cNvSpPr/>
          <p:nvPr/>
        </p:nvSpPr>
        <p:spPr>
          <a:xfrm>
            <a:off x="7312903" y="4160604"/>
            <a:ext cx="1912434" cy="2401848"/>
          </a:xfrm>
          <a:prstGeom prst="rect">
            <a:avLst/>
          </a:prstGeom>
          <a:noFill/>
          <a:ln w="19050">
            <a:solidFill>
              <a:srgbClr val="FF99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FF9900"/>
              </a:solidFill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0EB3B20-9F3D-434F-898F-F4A64EE380EA}"/>
              </a:ext>
            </a:extLst>
          </p:cNvPr>
          <p:cNvGrpSpPr/>
          <p:nvPr/>
        </p:nvGrpSpPr>
        <p:grpSpPr>
          <a:xfrm>
            <a:off x="5843918" y="2345353"/>
            <a:ext cx="658539" cy="1011859"/>
            <a:chOff x="2992893" y="3781982"/>
            <a:chExt cx="1392403" cy="2139457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67000527-B334-4795-88CE-E22EF317C9FA}"/>
                </a:ext>
              </a:extLst>
            </p:cNvPr>
            <p:cNvSpPr/>
            <p:nvPr/>
          </p:nvSpPr>
          <p:spPr>
            <a:xfrm>
              <a:off x="2992893" y="3781982"/>
              <a:ext cx="1392403" cy="2139457"/>
            </a:xfrm>
            <a:prstGeom prst="round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CDE87F4-8BAC-45AC-B9C0-7E309B60C3AD}"/>
                </a:ext>
              </a:extLst>
            </p:cNvPr>
            <p:cNvSpPr/>
            <p:nvPr/>
          </p:nvSpPr>
          <p:spPr>
            <a:xfrm>
              <a:off x="3657617" y="3983781"/>
              <a:ext cx="571455" cy="15878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0E36271-C2A8-46F5-B708-D710E1C2B93B}"/>
                </a:ext>
              </a:extLst>
            </p:cNvPr>
            <p:cNvSpPr/>
            <p:nvPr/>
          </p:nvSpPr>
          <p:spPr>
            <a:xfrm>
              <a:off x="3161361" y="3983781"/>
              <a:ext cx="386878" cy="386878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775A991-5B50-4B83-85D1-9D2F3E4E87FC}"/>
                </a:ext>
              </a:extLst>
            </p:cNvPr>
            <p:cNvSpPr/>
            <p:nvPr/>
          </p:nvSpPr>
          <p:spPr>
            <a:xfrm>
              <a:off x="3161361" y="4471545"/>
              <a:ext cx="1067712" cy="368247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03FB0C7-719D-42A5-8D2D-820BE3D29A01}"/>
                </a:ext>
              </a:extLst>
            </p:cNvPr>
            <p:cNvSpPr/>
            <p:nvPr/>
          </p:nvSpPr>
          <p:spPr>
            <a:xfrm>
              <a:off x="3161361" y="4940678"/>
              <a:ext cx="1067710" cy="368247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A996F80-AE10-4E9D-9EE7-728F3FE9FB84}"/>
                </a:ext>
              </a:extLst>
            </p:cNvPr>
            <p:cNvSpPr/>
            <p:nvPr/>
          </p:nvSpPr>
          <p:spPr>
            <a:xfrm>
              <a:off x="3657617" y="4206085"/>
              <a:ext cx="571455" cy="158780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1C27C16-7713-4656-AC29-65B04D742969}"/>
                </a:ext>
              </a:extLst>
            </p:cNvPr>
            <p:cNvCxnSpPr>
              <a:cxnSpLocks/>
            </p:cNvCxnSpPr>
            <p:nvPr/>
          </p:nvCxnSpPr>
          <p:spPr>
            <a:xfrm>
              <a:off x="3173122" y="5413234"/>
              <a:ext cx="0" cy="488228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329223B-B410-4AA7-91C2-4F8DA3E1E3E6}"/>
                </a:ext>
              </a:extLst>
            </p:cNvPr>
            <p:cNvCxnSpPr>
              <a:cxnSpLocks/>
            </p:cNvCxnSpPr>
            <p:nvPr/>
          </p:nvCxnSpPr>
          <p:spPr>
            <a:xfrm>
              <a:off x="4229072" y="5413234"/>
              <a:ext cx="0" cy="488228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B8E996D-56F1-4043-86B0-2338A7FFBFCB}"/>
                </a:ext>
              </a:extLst>
            </p:cNvPr>
            <p:cNvCxnSpPr>
              <a:cxnSpLocks/>
            </p:cNvCxnSpPr>
            <p:nvPr/>
          </p:nvCxnSpPr>
          <p:spPr>
            <a:xfrm>
              <a:off x="3173122" y="5413234"/>
              <a:ext cx="1055950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B19C97D-6755-4F49-A246-09810743D5DA}"/>
              </a:ext>
            </a:extLst>
          </p:cNvPr>
          <p:cNvGrpSpPr/>
          <p:nvPr/>
        </p:nvGrpSpPr>
        <p:grpSpPr>
          <a:xfrm>
            <a:off x="4781349" y="4343359"/>
            <a:ext cx="681539" cy="1200329"/>
            <a:chOff x="3192855" y="4466092"/>
            <a:chExt cx="681539" cy="120032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411004-193B-44C8-A2BE-DD9C739C8E28}"/>
                </a:ext>
              </a:extLst>
            </p:cNvPr>
            <p:cNvSpPr/>
            <p:nvPr/>
          </p:nvSpPr>
          <p:spPr>
            <a:xfrm>
              <a:off x="3192855" y="446609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AAA900-0E5C-41DE-918C-ECAACB56FE2E}"/>
                </a:ext>
              </a:extLst>
            </p:cNvPr>
            <p:cNvSpPr/>
            <p:nvPr/>
          </p:nvSpPr>
          <p:spPr>
            <a:xfrm>
              <a:off x="3248343" y="452541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4B77C56-02C1-4C1E-A4CF-9009E1DB2B5E}"/>
                </a:ext>
              </a:extLst>
            </p:cNvPr>
            <p:cNvSpPr/>
            <p:nvPr/>
          </p:nvSpPr>
          <p:spPr>
            <a:xfrm flipH="1">
              <a:off x="3441162" y="459277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75C425C-3AB8-44CD-AD28-AD81DC25415A}"/>
                </a:ext>
              </a:extLst>
            </p:cNvPr>
            <p:cNvSpPr/>
            <p:nvPr/>
          </p:nvSpPr>
          <p:spPr>
            <a:xfrm flipH="1">
              <a:off x="3321892" y="45927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D0F8AE-C569-43C0-89B4-C88BB506644A}"/>
                </a:ext>
              </a:extLst>
            </p:cNvPr>
            <p:cNvSpPr/>
            <p:nvPr/>
          </p:nvSpPr>
          <p:spPr>
            <a:xfrm>
              <a:off x="3248343" y="477543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553534-3516-4CBA-9785-47179B758DAB}"/>
                </a:ext>
              </a:extLst>
            </p:cNvPr>
            <p:cNvSpPr/>
            <p:nvPr/>
          </p:nvSpPr>
          <p:spPr>
            <a:xfrm flipH="1">
              <a:off x="3441162" y="484279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24D9D13-6F03-4FAC-AEEA-F59886B2870D}"/>
                </a:ext>
              </a:extLst>
            </p:cNvPr>
            <p:cNvSpPr/>
            <p:nvPr/>
          </p:nvSpPr>
          <p:spPr>
            <a:xfrm flipH="1">
              <a:off x="3321892" y="484279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2DA5D1C-7ECB-448E-9437-DC5AD8C76D7A}"/>
                </a:ext>
              </a:extLst>
            </p:cNvPr>
            <p:cNvSpPr/>
            <p:nvPr/>
          </p:nvSpPr>
          <p:spPr>
            <a:xfrm>
              <a:off x="3248343" y="503490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B679DD7-14D2-40FB-98F7-59EE6A8C0F96}"/>
                </a:ext>
              </a:extLst>
            </p:cNvPr>
            <p:cNvCxnSpPr>
              <a:cxnSpLocks/>
            </p:cNvCxnSpPr>
            <p:nvPr/>
          </p:nvCxnSpPr>
          <p:spPr>
            <a:xfrm>
              <a:off x="3553822" y="461563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64FDFAE-4DB8-4808-A781-729BC975C260}"/>
                </a:ext>
              </a:extLst>
            </p:cNvPr>
            <p:cNvCxnSpPr>
              <a:cxnSpLocks/>
            </p:cNvCxnSpPr>
            <p:nvPr/>
          </p:nvCxnSpPr>
          <p:spPr>
            <a:xfrm>
              <a:off x="3553822" y="486564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BCA2FEF-6DB1-4F3D-A46C-C16F0C18602A}"/>
                </a:ext>
              </a:extLst>
            </p:cNvPr>
            <p:cNvCxnSpPr>
              <a:cxnSpLocks/>
            </p:cNvCxnSpPr>
            <p:nvPr/>
          </p:nvCxnSpPr>
          <p:spPr>
            <a:xfrm>
              <a:off x="3553822" y="512512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CFDF283-F4A6-4F97-91D2-C307D877BDD8}"/>
                </a:ext>
              </a:extLst>
            </p:cNvPr>
            <p:cNvSpPr/>
            <p:nvPr/>
          </p:nvSpPr>
          <p:spPr>
            <a:xfrm flipH="1">
              <a:off x="3441162" y="510226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F249913-16FE-4464-B19B-A39427CE5DEB}"/>
                </a:ext>
              </a:extLst>
            </p:cNvPr>
            <p:cNvSpPr/>
            <p:nvPr/>
          </p:nvSpPr>
          <p:spPr>
            <a:xfrm flipH="1">
              <a:off x="3321892" y="510226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3" name="Cloud 2">
            <a:extLst>
              <a:ext uri="{FF2B5EF4-FFF2-40B4-BE49-F238E27FC236}">
                <a16:creationId xmlns:a16="http://schemas.microsoft.com/office/drawing/2014/main" id="{A9B1DDDA-53CD-45FD-B68A-F89EAA3A839C}"/>
              </a:ext>
            </a:extLst>
          </p:cNvPr>
          <p:cNvSpPr/>
          <p:nvPr/>
        </p:nvSpPr>
        <p:spPr>
          <a:xfrm>
            <a:off x="5132760" y="4829382"/>
            <a:ext cx="1399216" cy="1032273"/>
          </a:xfrm>
          <a:prstGeom prst="cloud">
            <a:avLst/>
          </a:prstGeom>
          <a:solidFill>
            <a:srgbClr val="021B24"/>
          </a:solidFill>
          <a:ln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493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: Folded Corner 114">
            <a:extLst>
              <a:ext uri="{FF2B5EF4-FFF2-40B4-BE49-F238E27FC236}">
                <a16:creationId xmlns:a16="http://schemas.microsoft.com/office/drawing/2014/main" id="{622C8850-A27B-449D-BE9F-0DA0324FC519}"/>
              </a:ext>
            </a:extLst>
          </p:cNvPr>
          <p:cNvSpPr/>
          <p:nvPr/>
        </p:nvSpPr>
        <p:spPr>
          <a:xfrm>
            <a:off x="5639877" y="2359359"/>
            <a:ext cx="732184" cy="892749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14" name="Rectangle: Folded Corner 113">
            <a:extLst>
              <a:ext uri="{FF2B5EF4-FFF2-40B4-BE49-F238E27FC236}">
                <a16:creationId xmlns:a16="http://schemas.microsoft.com/office/drawing/2014/main" id="{3860172D-1B22-4594-9403-1C92F1342E64}"/>
              </a:ext>
            </a:extLst>
          </p:cNvPr>
          <p:cNvSpPr/>
          <p:nvPr/>
        </p:nvSpPr>
        <p:spPr>
          <a:xfrm>
            <a:off x="5530130" y="2240023"/>
            <a:ext cx="732184" cy="892749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F1E8237-B048-4BF7-A5AA-B4B40466EAD7}"/>
              </a:ext>
            </a:extLst>
          </p:cNvPr>
          <p:cNvSpPr/>
          <p:nvPr/>
        </p:nvSpPr>
        <p:spPr>
          <a:xfrm>
            <a:off x="2122857" y="397011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Step 5: Download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1B4200C-3707-4068-82D0-7E4A45CE982F}"/>
              </a:ext>
            </a:extLst>
          </p:cNvPr>
          <p:cNvGrpSpPr/>
          <p:nvPr/>
        </p:nvGrpSpPr>
        <p:grpSpPr>
          <a:xfrm>
            <a:off x="1236911" y="3092391"/>
            <a:ext cx="1681837" cy="1483792"/>
            <a:chOff x="1317755" y="4920041"/>
            <a:chExt cx="1681837" cy="1483792"/>
          </a:xfrm>
          <a:solidFill>
            <a:srgbClr val="031E27"/>
          </a:solidFill>
        </p:grpSpPr>
        <p:cxnSp>
          <p:nvCxnSpPr>
            <p:cNvPr id="13" name="AutoShape 169">
              <a:extLst>
                <a:ext uri="{FF2B5EF4-FFF2-40B4-BE49-F238E27FC236}">
                  <a16:creationId xmlns:a16="http://schemas.microsoft.com/office/drawing/2014/main" id="{112A2DFD-0516-4CC0-B2F7-C529CE4BA9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40022" y="5601726"/>
              <a:ext cx="225699" cy="485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AutoShape 171">
              <a:extLst>
                <a:ext uri="{FF2B5EF4-FFF2-40B4-BE49-F238E27FC236}">
                  <a16:creationId xmlns:a16="http://schemas.microsoft.com/office/drawing/2014/main" id="{ACC62EEB-03F1-4840-AC9C-C6A422BA52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17755" y="5883453"/>
              <a:ext cx="160643" cy="10526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AutoShape 171">
              <a:extLst>
                <a:ext uri="{FF2B5EF4-FFF2-40B4-BE49-F238E27FC236}">
                  <a16:creationId xmlns:a16="http://schemas.microsoft.com/office/drawing/2014/main" id="{A068A0F2-4575-4053-8631-67D59087CE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93940" y="5935768"/>
              <a:ext cx="105652" cy="12552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AutoShape 164">
              <a:extLst>
                <a:ext uri="{FF2B5EF4-FFF2-40B4-BE49-F238E27FC236}">
                  <a16:creationId xmlns:a16="http://schemas.microsoft.com/office/drawing/2014/main" id="{007BC6B8-D6B4-46A3-8FE4-2AA9EEC0A4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437246" y="5009704"/>
              <a:ext cx="153254" cy="12091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" name="AutoShape 164">
              <a:extLst>
                <a:ext uri="{FF2B5EF4-FFF2-40B4-BE49-F238E27FC236}">
                  <a16:creationId xmlns:a16="http://schemas.microsoft.com/office/drawing/2014/main" id="{44F16D83-C199-43DF-B9B8-E3CD03B346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372252" y="5995729"/>
              <a:ext cx="100601" cy="15745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AutoShape 149">
              <a:extLst>
                <a:ext uri="{FF2B5EF4-FFF2-40B4-BE49-F238E27FC236}">
                  <a16:creationId xmlns:a16="http://schemas.microsoft.com/office/drawing/2014/main" id="{5D22C2D1-8E57-41DA-AB86-F737576398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131319" y="5098360"/>
              <a:ext cx="609026" cy="3840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AutoShape 150">
              <a:extLst>
                <a:ext uri="{FF2B5EF4-FFF2-40B4-BE49-F238E27FC236}">
                  <a16:creationId xmlns:a16="http://schemas.microsoft.com/office/drawing/2014/main" id="{BDB2A72A-7FCF-43AE-88F0-ACDD965124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535964" y="5134023"/>
              <a:ext cx="204381" cy="50889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AutoShape 151">
              <a:extLst>
                <a:ext uri="{FF2B5EF4-FFF2-40B4-BE49-F238E27FC236}">
                  <a16:creationId xmlns:a16="http://schemas.microsoft.com/office/drawing/2014/main" id="{B6FF06E2-F52F-45AE-BA59-875419473E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94991" y="5098360"/>
              <a:ext cx="536328" cy="3840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AutoShape 152">
              <a:extLst>
                <a:ext uri="{FF2B5EF4-FFF2-40B4-BE49-F238E27FC236}">
                  <a16:creationId xmlns:a16="http://schemas.microsoft.com/office/drawing/2014/main" id="{9DD26C70-24AC-4442-A101-B6521A3333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594991" y="5134023"/>
              <a:ext cx="90531" cy="64194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AutoShape 153">
              <a:extLst>
                <a:ext uri="{FF2B5EF4-FFF2-40B4-BE49-F238E27FC236}">
                  <a16:creationId xmlns:a16="http://schemas.microsoft.com/office/drawing/2014/main" id="{55805C8F-11E8-40D2-B48C-D8E8405B8E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85522" y="5098360"/>
              <a:ext cx="445797" cy="67761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AutoShape 155">
              <a:extLst>
                <a:ext uri="{FF2B5EF4-FFF2-40B4-BE49-F238E27FC236}">
                  <a16:creationId xmlns:a16="http://schemas.microsoft.com/office/drawing/2014/main" id="{CCFA9637-6333-4B7A-8F64-D74CD87CA9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445433" y="5642917"/>
              <a:ext cx="90531" cy="33469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AutoShape 156">
              <a:extLst>
                <a:ext uri="{FF2B5EF4-FFF2-40B4-BE49-F238E27FC236}">
                  <a16:creationId xmlns:a16="http://schemas.microsoft.com/office/drawing/2014/main" id="{B9D55258-8293-4D77-903C-4669ABF967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535964" y="5642917"/>
              <a:ext cx="373097" cy="42796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AutoShape 157">
              <a:extLst>
                <a:ext uri="{FF2B5EF4-FFF2-40B4-BE49-F238E27FC236}">
                  <a16:creationId xmlns:a16="http://schemas.microsoft.com/office/drawing/2014/main" id="{E34C5675-4960-4327-8A27-36CF267D30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445433" y="5977608"/>
              <a:ext cx="450938" cy="7827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AutoShape 158">
              <a:extLst>
                <a:ext uri="{FF2B5EF4-FFF2-40B4-BE49-F238E27FC236}">
                  <a16:creationId xmlns:a16="http://schemas.microsoft.com/office/drawing/2014/main" id="{53821B5A-D695-41FB-A21C-9B24B9DF81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85522" y="5775970"/>
              <a:ext cx="759911" cy="20163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AutoShape 159">
              <a:extLst>
                <a:ext uri="{FF2B5EF4-FFF2-40B4-BE49-F238E27FC236}">
                  <a16:creationId xmlns:a16="http://schemas.microsoft.com/office/drawing/2014/main" id="{C9117C3E-5FF6-425C-BB35-0E3948A8CF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478398" y="5775970"/>
              <a:ext cx="207124" cy="23181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" name="AutoShape 160">
              <a:extLst>
                <a:ext uri="{FF2B5EF4-FFF2-40B4-BE49-F238E27FC236}">
                  <a16:creationId xmlns:a16="http://schemas.microsoft.com/office/drawing/2014/main" id="{0C3DFF9F-CA74-4967-B782-16D938F5E4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85522" y="5775970"/>
              <a:ext cx="260620" cy="46911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" name="AutoShape 161">
              <a:extLst>
                <a:ext uri="{FF2B5EF4-FFF2-40B4-BE49-F238E27FC236}">
                  <a16:creationId xmlns:a16="http://schemas.microsoft.com/office/drawing/2014/main" id="{4F8F5114-C36F-4370-A869-CAADB84C94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78398" y="6007784"/>
              <a:ext cx="467743" cy="23730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AutoShape 162">
              <a:extLst>
                <a:ext uri="{FF2B5EF4-FFF2-40B4-BE49-F238E27FC236}">
                  <a16:creationId xmlns:a16="http://schemas.microsoft.com/office/drawing/2014/main" id="{A55F8231-1ECE-4A15-B884-B6D712E4B2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946141" y="6061288"/>
              <a:ext cx="942120" cy="18379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1" name="AutoShape 163">
              <a:extLst>
                <a:ext uri="{FF2B5EF4-FFF2-40B4-BE49-F238E27FC236}">
                  <a16:creationId xmlns:a16="http://schemas.microsoft.com/office/drawing/2014/main" id="{5D51FF90-3B2A-44B8-964B-0CE8A8BF17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810345" y="6245085"/>
              <a:ext cx="135796" cy="14265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AutoShape 164">
              <a:extLst>
                <a:ext uri="{FF2B5EF4-FFF2-40B4-BE49-F238E27FC236}">
                  <a16:creationId xmlns:a16="http://schemas.microsoft.com/office/drawing/2014/main" id="{C0BF2DD1-F5F3-4336-86D4-9AFE20C9D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943952" y="6250451"/>
              <a:ext cx="93125" cy="15338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AutoShape 165">
              <a:extLst>
                <a:ext uri="{FF2B5EF4-FFF2-40B4-BE49-F238E27FC236}">
                  <a16:creationId xmlns:a16="http://schemas.microsoft.com/office/drawing/2014/main" id="{86DD542B-62C1-4EE3-8DC1-917233C84F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998265" y="4944732"/>
              <a:ext cx="133053" cy="15362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4" name="AutoShape 166">
              <a:extLst>
                <a:ext uri="{FF2B5EF4-FFF2-40B4-BE49-F238E27FC236}">
                  <a16:creationId xmlns:a16="http://schemas.microsoft.com/office/drawing/2014/main" id="{4381316E-55A5-4872-93A6-6A6D120D09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131319" y="4966679"/>
              <a:ext cx="133053" cy="13168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5" name="AutoShape 167">
              <a:extLst>
                <a:ext uri="{FF2B5EF4-FFF2-40B4-BE49-F238E27FC236}">
                  <a16:creationId xmlns:a16="http://schemas.microsoft.com/office/drawing/2014/main" id="{59511E70-1D1D-4619-928E-BFB739999F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40345" y="4920041"/>
              <a:ext cx="50751" cy="2167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6" name="AutoShape 168">
              <a:extLst>
                <a:ext uri="{FF2B5EF4-FFF2-40B4-BE49-F238E27FC236}">
                  <a16:creationId xmlns:a16="http://schemas.microsoft.com/office/drawing/2014/main" id="{253064E5-FC4E-4306-A6C7-92BFB50427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40345" y="5134023"/>
              <a:ext cx="207124" cy="2743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7" name="AutoShape 169">
              <a:extLst>
                <a:ext uri="{FF2B5EF4-FFF2-40B4-BE49-F238E27FC236}">
                  <a16:creationId xmlns:a16="http://schemas.microsoft.com/office/drawing/2014/main" id="{5E38F409-DE35-41F4-82F6-7AC88B278F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0345" y="5134023"/>
              <a:ext cx="117964" cy="2167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AutoShape 171">
              <a:extLst>
                <a:ext uri="{FF2B5EF4-FFF2-40B4-BE49-F238E27FC236}">
                  <a16:creationId xmlns:a16="http://schemas.microsoft.com/office/drawing/2014/main" id="{CB439447-FDD5-4014-9BB4-1D23C4ABBF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93940" y="6061288"/>
              <a:ext cx="7296" cy="2112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9" name="AutoShape 172">
              <a:extLst>
                <a:ext uri="{FF2B5EF4-FFF2-40B4-BE49-F238E27FC236}">
                  <a16:creationId xmlns:a16="http://schemas.microsoft.com/office/drawing/2014/main" id="{8FC560F4-5E36-437A-BA20-AF56616B4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645" y="5016058"/>
              <a:ext cx="155000" cy="155000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AutoShape 173">
              <a:extLst>
                <a:ext uri="{FF2B5EF4-FFF2-40B4-BE49-F238E27FC236}">
                  <a16:creationId xmlns:a16="http://schemas.microsoft.com/office/drawing/2014/main" id="{1349AC7A-2606-4FD0-B3D4-F481A465D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690" y="5051722"/>
              <a:ext cx="155000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174">
              <a:extLst>
                <a:ext uri="{FF2B5EF4-FFF2-40B4-BE49-F238E27FC236}">
                  <a16:creationId xmlns:a16="http://schemas.microsoft.com/office/drawing/2014/main" id="{09F34247-6A47-426B-A4ED-D5544CD12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929" y="5051722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AutoShape 175">
              <a:extLst>
                <a:ext uri="{FF2B5EF4-FFF2-40B4-BE49-F238E27FC236}">
                  <a16:creationId xmlns:a16="http://schemas.microsoft.com/office/drawing/2014/main" id="{9206D6BC-1DFD-458B-A677-5AF7EEA05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0300" y="5977607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176">
              <a:extLst>
                <a:ext uri="{FF2B5EF4-FFF2-40B4-BE49-F238E27FC236}">
                  <a16:creationId xmlns:a16="http://schemas.microsoft.com/office/drawing/2014/main" id="{43447C73-97FD-4FDF-B07D-A02E70A16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893" y="5572961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177">
              <a:extLst>
                <a:ext uri="{FF2B5EF4-FFF2-40B4-BE49-F238E27FC236}">
                  <a16:creationId xmlns:a16="http://schemas.microsoft.com/office/drawing/2014/main" id="{20F0FCF1-4C99-4CEA-8897-1E11AB5C8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4504" y="5888448"/>
              <a:ext cx="156372" cy="155000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AutoShape 178">
              <a:extLst>
                <a:ext uri="{FF2B5EF4-FFF2-40B4-BE49-F238E27FC236}">
                  <a16:creationId xmlns:a16="http://schemas.microsoft.com/office/drawing/2014/main" id="{1AB171BC-A8BF-4E72-8EDA-A8EB4FD1A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451" y="5693669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AutoShape 179">
              <a:extLst>
                <a:ext uri="{FF2B5EF4-FFF2-40B4-BE49-F238E27FC236}">
                  <a16:creationId xmlns:a16="http://schemas.microsoft.com/office/drawing/2014/main" id="{A13821CE-DAAB-4123-B4FD-C41D7A7D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354" y="6171014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190">
              <a:extLst>
                <a:ext uri="{FF2B5EF4-FFF2-40B4-BE49-F238E27FC236}">
                  <a16:creationId xmlns:a16="http://schemas.microsoft.com/office/drawing/2014/main" id="{3BEE54DD-27F2-43B3-B0B7-B0ED32C4A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726" y="5917254"/>
              <a:ext cx="156372" cy="153628"/>
            </a:xfrm>
            <a:prstGeom prst="flowChartConnector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D3580572-C23D-4A91-8297-54D26AB1D863}"/>
              </a:ext>
            </a:extLst>
          </p:cNvPr>
          <p:cNvSpPr txBox="1"/>
          <p:nvPr/>
        </p:nvSpPr>
        <p:spPr>
          <a:xfrm>
            <a:off x="850869" y="2426297"/>
            <a:ext cx="271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0E0E0"/>
                </a:solidFill>
              </a:rPr>
              <a:t>Resource Delivery Network</a:t>
            </a:r>
          </a:p>
        </p:txBody>
      </p:sp>
      <p:sp>
        <p:nvSpPr>
          <p:cNvPr id="166" name="Rectangle: Folded Corner 165">
            <a:extLst>
              <a:ext uri="{FF2B5EF4-FFF2-40B4-BE49-F238E27FC236}">
                <a16:creationId xmlns:a16="http://schemas.microsoft.com/office/drawing/2014/main" id="{F91A557E-FE32-4CDA-9DC2-BB2AFD7FA91E}"/>
              </a:ext>
            </a:extLst>
          </p:cNvPr>
          <p:cNvSpPr/>
          <p:nvPr/>
        </p:nvSpPr>
        <p:spPr>
          <a:xfrm>
            <a:off x="5408550" y="2120386"/>
            <a:ext cx="732184" cy="892749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App files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DB8D059D-9487-4030-997A-027367B81EB3}"/>
              </a:ext>
            </a:extLst>
          </p:cNvPr>
          <p:cNvCxnSpPr>
            <a:cxnSpLocks/>
          </p:cNvCxnSpPr>
          <p:nvPr/>
        </p:nvCxnSpPr>
        <p:spPr>
          <a:xfrm flipV="1">
            <a:off x="3624496" y="2530852"/>
            <a:ext cx="1355603" cy="846848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3084587E-0B4F-4A36-B038-3F615D9A7698}"/>
              </a:ext>
            </a:extLst>
          </p:cNvPr>
          <p:cNvSpPr txBox="1"/>
          <p:nvPr/>
        </p:nvSpPr>
        <p:spPr>
          <a:xfrm>
            <a:off x="9409057" y="2436401"/>
            <a:ext cx="82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Users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E6F188D7-F000-4810-A362-79D609CD0933}"/>
              </a:ext>
            </a:extLst>
          </p:cNvPr>
          <p:cNvGrpSpPr/>
          <p:nvPr/>
        </p:nvGrpSpPr>
        <p:grpSpPr>
          <a:xfrm>
            <a:off x="10051999" y="2961656"/>
            <a:ext cx="836707" cy="1455778"/>
            <a:chOff x="1284941" y="1616140"/>
            <a:chExt cx="894954" cy="1557122"/>
          </a:xfrm>
          <a:solidFill>
            <a:srgbClr val="031E27"/>
          </a:solidFill>
        </p:grpSpPr>
        <p:sp>
          <p:nvSpPr>
            <p:cNvPr id="185" name="Rectangle: Top Corners Rounded 134">
              <a:extLst>
                <a:ext uri="{FF2B5EF4-FFF2-40B4-BE49-F238E27FC236}">
                  <a16:creationId xmlns:a16="http://schemas.microsoft.com/office/drawing/2014/main" id="{7C6A3E4A-4E3E-461C-AA13-CA85D6117884}"/>
                </a:ext>
              </a:extLst>
            </p:cNvPr>
            <p:cNvSpPr/>
            <p:nvPr/>
          </p:nvSpPr>
          <p:spPr>
            <a:xfrm>
              <a:off x="1284941" y="2307381"/>
              <a:ext cx="894954" cy="865881"/>
            </a:xfrm>
            <a:prstGeom prst="round2SameRect">
              <a:avLst>
                <a:gd name="adj1" fmla="val 38704"/>
                <a:gd name="adj2" fmla="val 0"/>
              </a:avLst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D609A864-F150-478F-852C-E5151E175623}"/>
                </a:ext>
              </a:extLst>
            </p:cNvPr>
            <p:cNvSpPr/>
            <p:nvPr/>
          </p:nvSpPr>
          <p:spPr>
            <a:xfrm>
              <a:off x="1409188" y="1616140"/>
              <a:ext cx="646458" cy="555506"/>
            </a:xfrm>
            <a:prstGeom prst="ellipse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</p:grpSp>
      <p:sp>
        <p:nvSpPr>
          <p:cNvPr id="97" name="Rectangle: Folded Corner 96">
            <a:extLst>
              <a:ext uri="{FF2B5EF4-FFF2-40B4-BE49-F238E27FC236}">
                <a16:creationId xmlns:a16="http://schemas.microsoft.com/office/drawing/2014/main" id="{FF6DFA9B-4B57-4D62-8982-3E01A3392FBE}"/>
              </a:ext>
            </a:extLst>
          </p:cNvPr>
          <p:cNvSpPr/>
          <p:nvPr/>
        </p:nvSpPr>
        <p:spPr>
          <a:xfrm>
            <a:off x="5284320" y="3853848"/>
            <a:ext cx="1322462" cy="1495406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Combined Report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File 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F6F1A04-DDF9-495C-B30E-4F3CD572E5BF}"/>
              </a:ext>
            </a:extLst>
          </p:cNvPr>
          <p:cNvCxnSpPr>
            <a:cxnSpLocks/>
          </p:cNvCxnSpPr>
          <p:nvPr/>
        </p:nvCxnSpPr>
        <p:spPr>
          <a:xfrm>
            <a:off x="3606736" y="3849374"/>
            <a:ext cx="1355603" cy="846848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A49D6A7-0128-4887-8685-286C00B51556}"/>
              </a:ext>
            </a:extLst>
          </p:cNvPr>
          <p:cNvCxnSpPr>
            <a:cxnSpLocks/>
          </p:cNvCxnSpPr>
          <p:nvPr/>
        </p:nvCxnSpPr>
        <p:spPr>
          <a:xfrm>
            <a:off x="6867401" y="2582152"/>
            <a:ext cx="1355603" cy="846848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FD2EF1D1-1665-4233-ABF4-35B643B4EEF1}"/>
              </a:ext>
            </a:extLst>
          </p:cNvPr>
          <p:cNvCxnSpPr>
            <a:cxnSpLocks/>
          </p:cNvCxnSpPr>
          <p:nvPr/>
        </p:nvCxnSpPr>
        <p:spPr>
          <a:xfrm flipV="1">
            <a:off x="6909148" y="3897908"/>
            <a:ext cx="1355603" cy="846848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6C13516-5D05-426E-83FB-EC092B3EF691}"/>
              </a:ext>
            </a:extLst>
          </p:cNvPr>
          <p:cNvGrpSpPr/>
          <p:nvPr/>
        </p:nvGrpSpPr>
        <p:grpSpPr>
          <a:xfrm>
            <a:off x="8754584" y="2969420"/>
            <a:ext cx="836707" cy="1455778"/>
            <a:chOff x="1284941" y="1616140"/>
            <a:chExt cx="894954" cy="1557122"/>
          </a:xfrm>
          <a:solidFill>
            <a:srgbClr val="031E27"/>
          </a:solidFill>
        </p:grpSpPr>
        <p:sp>
          <p:nvSpPr>
            <p:cNvPr id="125" name="Rectangle: Top Corners Rounded 134">
              <a:extLst>
                <a:ext uri="{FF2B5EF4-FFF2-40B4-BE49-F238E27FC236}">
                  <a16:creationId xmlns:a16="http://schemas.microsoft.com/office/drawing/2014/main" id="{CC68C7AF-2C9B-4D3B-BFC1-B8E8648F968B}"/>
                </a:ext>
              </a:extLst>
            </p:cNvPr>
            <p:cNvSpPr/>
            <p:nvPr/>
          </p:nvSpPr>
          <p:spPr>
            <a:xfrm>
              <a:off x="1284941" y="2307381"/>
              <a:ext cx="894954" cy="865881"/>
            </a:xfrm>
            <a:prstGeom prst="round2SameRect">
              <a:avLst>
                <a:gd name="adj1" fmla="val 38704"/>
                <a:gd name="adj2" fmla="val 0"/>
              </a:avLst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620301FB-C7C1-4C04-B9EF-1499BBD01C24}"/>
                </a:ext>
              </a:extLst>
            </p:cNvPr>
            <p:cNvSpPr/>
            <p:nvPr/>
          </p:nvSpPr>
          <p:spPr>
            <a:xfrm>
              <a:off x="1409188" y="1616140"/>
              <a:ext cx="646458" cy="555506"/>
            </a:xfrm>
            <a:prstGeom prst="ellipse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CD196CE-F626-4F09-B12D-30779560945B}"/>
              </a:ext>
            </a:extLst>
          </p:cNvPr>
          <p:cNvGrpSpPr/>
          <p:nvPr/>
        </p:nvGrpSpPr>
        <p:grpSpPr>
          <a:xfrm>
            <a:off x="9409057" y="3336338"/>
            <a:ext cx="836707" cy="1455778"/>
            <a:chOff x="1284941" y="1616140"/>
            <a:chExt cx="894954" cy="1557122"/>
          </a:xfrm>
          <a:solidFill>
            <a:srgbClr val="031E27"/>
          </a:solidFill>
        </p:grpSpPr>
        <p:sp>
          <p:nvSpPr>
            <p:cNvPr id="129" name="Rectangle: Top Corners Rounded 134">
              <a:extLst>
                <a:ext uri="{FF2B5EF4-FFF2-40B4-BE49-F238E27FC236}">
                  <a16:creationId xmlns:a16="http://schemas.microsoft.com/office/drawing/2014/main" id="{397EE116-1210-4351-9EAA-372B211B3305}"/>
                </a:ext>
              </a:extLst>
            </p:cNvPr>
            <p:cNvSpPr/>
            <p:nvPr/>
          </p:nvSpPr>
          <p:spPr>
            <a:xfrm>
              <a:off x="1284941" y="2307381"/>
              <a:ext cx="894954" cy="865881"/>
            </a:xfrm>
            <a:prstGeom prst="round2SameRect">
              <a:avLst>
                <a:gd name="adj1" fmla="val 38704"/>
                <a:gd name="adj2" fmla="val 0"/>
              </a:avLst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no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EBE0DD4-51A0-4C5B-9574-37E9CBB364EC}"/>
                </a:ext>
              </a:extLst>
            </p:cNvPr>
            <p:cNvSpPr/>
            <p:nvPr/>
          </p:nvSpPr>
          <p:spPr>
            <a:xfrm>
              <a:off x="1409188" y="1616140"/>
              <a:ext cx="646458" cy="555506"/>
            </a:xfrm>
            <a:prstGeom prst="ellipse">
              <a:avLst/>
            </a:prstGeom>
            <a:grpFill/>
            <a:ln w="19050">
              <a:solidFill>
                <a:srgbClr val="3DC1F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ru-RU" dirty="0">
                <a:solidFill>
                  <a:srgbClr val="E0E0E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4696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170">
            <a:extLst>
              <a:ext uri="{FF2B5EF4-FFF2-40B4-BE49-F238E27FC236}">
                <a16:creationId xmlns:a16="http://schemas.microsoft.com/office/drawing/2014/main" id="{5F1E8237-B048-4BF7-A5AA-B4B40466EAD7}"/>
              </a:ext>
            </a:extLst>
          </p:cNvPr>
          <p:cNvSpPr/>
          <p:nvPr/>
        </p:nvSpPr>
        <p:spPr>
          <a:xfrm>
            <a:off x="2135189" y="399394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Step 6: Checking and Execution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166" name="Rectangle: Folded Corner 165">
            <a:extLst>
              <a:ext uri="{FF2B5EF4-FFF2-40B4-BE49-F238E27FC236}">
                <a16:creationId xmlns:a16="http://schemas.microsoft.com/office/drawing/2014/main" id="{F91A557E-FE32-4CDA-9DC2-BB2AFD7FA91E}"/>
              </a:ext>
            </a:extLst>
          </p:cNvPr>
          <p:cNvSpPr/>
          <p:nvPr/>
        </p:nvSpPr>
        <p:spPr>
          <a:xfrm>
            <a:off x="5412630" y="1447560"/>
            <a:ext cx="1366727" cy="761184"/>
          </a:xfrm>
          <a:prstGeom prst="foldedCorner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Application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DB8D059D-9487-4030-997A-027367B81EB3}"/>
              </a:ext>
            </a:extLst>
          </p:cNvPr>
          <p:cNvCxnSpPr>
            <a:cxnSpLocks/>
          </p:cNvCxnSpPr>
          <p:nvPr/>
        </p:nvCxnSpPr>
        <p:spPr>
          <a:xfrm>
            <a:off x="6564279" y="2460567"/>
            <a:ext cx="1066805" cy="439787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9F1595E-2A31-4879-BFB1-54287B0B7487}"/>
              </a:ext>
            </a:extLst>
          </p:cNvPr>
          <p:cNvSpPr/>
          <p:nvPr/>
        </p:nvSpPr>
        <p:spPr>
          <a:xfrm>
            <a:off x="3303311" y="3202196"/>
            <a:ext cx="966546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Clean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084587E-0B4F-4A36-B038-3F615D9A7698}"/>
              </a:ext>
            </a:extLst>
          </p:cNvPr>
          <p:cNvSpPr txBox="1"/>
          <p:nvPr/>
        </p:nvSpPr>
        <p:spPr>
          <a:xfrm>
            <a:off x="2886557" y="5032094"/>
            <a:ext cx="1799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Safe to execute as an isolated or system application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FBD05E1-BE25-4DE1-B7D3-07512B8A5A2C}"/>
              </a:ext>
            </a:extLst>
          </p:cNvPr>
          <p:cNvSpPr/>
          <p:nvPr/>
        </p:nvSpPr>
        <p:spPr>
          <a:xfrm>
            <a:off x="7922135" y="3202196"/>
            <a:ext cx="1093911" cy="453398"/>
          </a:xfrm>
          <a:prstGeom prst="rect">
            <a:avLst/>
          </a:prstGeom>
          <a:solidFill>
            <a:srgbClr val="080808"/>
          </a:solidFill>
          <a:ln w="190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9900"/>
                </a:solidFill>
              </a:rPr>
              <a:t>Infected!</a:t>
            </a:r>
            <a:endParaRPr lang="ru-RU" dirty="0">
              <a:solidFill>
                <a:srgbClr val="FF9900"/>
              </a:solidFill>
            </a:endParaRP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512B4ADB-D550-475F-AF11-8F652DB7595A}"/>
              </a:ext>
            </a:extLst>
          </p:cNvPr>
          <p:cNvCxnSpPr>
            <a:cxnSpLocks/>
          </p:cNvCxnSpPr>
          <p:nvPr/>
        </p:nvCxnSpPr>
        <p:spPr>
          <a:xfrm>
            <a:off x="6095997" y="2460567"/>
            <a:ext cx="0" cy="439787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6D7FC724-B9CC-415B-8F61-7E06E70012A3}"/>
              </a:ext>
            </a:extLst>
          </p:cNvPr>
          <p:cNvSpPr txBox="1"/>
          <p:nvPr/>
        </p:nvSpPr>
        <p:spPr>
          <a:xfrm>
            <a:off x="7470495" y="5029638"/>
            <a:ext cx="199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9900"/>
                </a:solidFill>
              </a:rPr>
              <a:t>Block execution.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62E24B0-6B3A-47C8-8222-03C754D50E39}"/>
              </a:ext>
            </a:extLst>
          </p:cNvPr>
          <p:cNvSpPr/>
          <p:nvPr/>
        </p:nvSpPr>
        <p:spPr>
          <a:xfrm>
            <a:off x="5549041" y="3202196"/>
            <a:ext cx="1093911" cy="45339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No data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AA50DB70-00CC-4182-855A-75A4A2D55689}"/>
              </a:ext>
            </a:extLst>
          </p:cNvPr>
          <p:cNvSpPr txBox="1"/>
          <p:nvPr/>
        </p:nvSpPr>
        <p:spPr>
          <a:xfrm>
            <a:off x="5097403" y="5029638"/>
            <a:ext cx="1997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“Application is not verified.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Are you sure you want to proceed?”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7B3C7BA-F79D-42EE-96E0-4BB510D6880F}"/>
              </a:ext>
            </a:extLst>
          </p:cNvPr>
          <p:cNvCxnSpPr>
            <a:cxnSpLocks/>
          </p:cNvCxnSpPr>
          <p:nvPr/>
        </p:nvCxnSpPr>
        <p:spPr>
          <a:xfrm flipH="1">
            <a:off x="4505498" y="2460567"/>
            <a:ext cx="1122219" cy="439787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BBA092B-E892-434C-A58E-CCAAB7EFCFAF}"/>
              </a:ext>
            </a:extLst>
          </p:cNvPr>
          <p:cNvCxnSpPr>
            <a:cxnSpLocks/>
          </p:cNvCxnSpPr>
          <p:nvPr/>
        </p:nvCxnSpPr>
        <p:spPr>
          <a:xfrm>
            <a:off x="3786385" y="3986818"/>
            <a:ext cx="0" cy="638263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A2523B9-09AD-4120-80BD-07A48DCD2DE9}"/>
              </a:ext>
            </a:extLst>
          </p:cNvPr>
          <p:cNvCxnSpPr>
            <a:cxnSpLocks/>
          </p:cNvCxnSpPr>
          <p:nvPr/>
        </p:nvCxnSpPr>
        <p:spPr>
          <a:xfrm>
            <a:off x="8469088" y="3984039"/>
            <a:ext cx="0" cy="638263"/>
          </a:xfrm>
          <a:prstGeom prst="straightConnector1">
            <a:avLst/>
          </a:prstGeom>
          <a:ln w="19050">
            <a:solidFill>
              <a:srgbClr val="FF99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6C72407-979A-4107-9BFF-CC08154AA4D4}"/>
              </a:ext>
            </a:extLst>
          </p:cNvPr>
          <p:cNvCxnSpPr>
            <a:cxnSpLocks/>
          </p:cNvCxnSpPr>
          <p:nvPr/>
        </p:nvCxnSpPr>
        <p:spPr>
          <a:xfrm>
            <a:off x="6095994" y="3984039"/>
            <a:ext cx="0" cy="638263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572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010B62-FEC9-4802-AFEC-5C2778B72928}"/>
              </a:ext>
            </a:extLst>
          </p:cNvPr>
          <p:cNvSpPr/>
          <p:nvPr/>
        </p:nvSpPr>
        <p:spPr>
          <a:xfrm>
            <a:off x="2724218" y="3244334"/>
            <a:ext cx="6743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>
                <a:solidFill>
                  <a:srgbClr val="E0E0E0"/>
                </a:solidFill>
              </a:rPr>
              <a:t>How to minimize the development cost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093308-F34A-41D9-9213-C961D91DE61C}"/>
              </a:ext>
            </a:extLst>
          </p:cNvPr>
          <p:cNvSpPr/>
          <p:nvPr/>
        </p:nvSpPr>
        <p:spPr>
          <a:xfrm>
            <a:off x="2135188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Third Major Challenge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00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101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A6546C0-2F17-47EF-BF93-395DE3C7C98A}"/>
              </a:ext>
            </a:extLst>
          </p:cNvPr>
          <p:cNvSpPr/>
          <p:nvPr/>
        </p:nvSpPr>
        <p:spPr>
          <a:xfrm>
            <a:off x="5101739" y="1721809"/>
            <a:ext cx="2423342" cy="1658683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3BEB4-FAF9-4B06-B5F9-47D1B6765648}"/>
              </a:ext>
            </a:extLst>
          </p:cNvPr>
          <p:cNvSpPr/>
          <p:nvPr/>
        </p:nvSpPr>
        <p:spPr>
          <a:xfrm>
            <a:off x="4988186" y="1609707"/>
            <a:ext cx="2423342" cy="1658683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AD2E44-928D-44F8-A7EB-55C66B9B3CFF}"/>
              </a:ext>
            </a:extLst>
          </p:cNvPr>
          <p:cNvSpPr/>
          <p:nvPr/>
        </p:nvSpPr>
        <p:spPr>
          <a:xfrm>
            <a:off x="4874633" y="1489292"/>
            <a:ext cx="2423342" cy="1658683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E0E0E0"/>
                </a:solidFill>
              </a:rPr>
              <a:t>Isolation and virtualization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159BD0-B701-4C26-A826-191DE9B4B40F}"/>
              </a:ext>
            </a:extLst>
          </p:cNvPr>
          <p:cNvSpPr/>
          <p:nvPr/>
        </p:nvSpPr>
        <p:spPr>
          <a:xfrm>
            <a:off x="5798117" y="2333767"/>
            <a:ext cx="1355584" cy="677624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Application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3F7C1D-BB87-4751-9FE8-2E48AE8E2739}"/>
              </a:ext>
            </a:extLst>
          </p:cNvPr>
          <p:cNvSpPr/>
          <p:nvPr/>
        </p:nvSpPr>
        <p:spPr>
          <a:xfrm>
            <a:off x="2122857" y="397011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Execution Environment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EB0998-BEC9-4A71-834E-E24D7DD2BF95}"/>
              </a:ext>
            </a:extLst>
          </p:cNvPr>
          <p:cNvSpPr/>
          <p:nvPr/>
        </p:nvSpPr>
        <p:spPr>
          <a:xfrm>
            <a:off x="3653881" y="4123877"/>
            <a:ext cx="5052990" cy="441539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Unified API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936D02-D33D-4D14-81A1-63552B8924C0}"/>
              </a:ext>
            </a:extLst>
          </p:cNvPr>
          <p:cNvSpPr/>
          <p:nvPr/>
        </p:nvSpPr>
        <p:spPr>
          <a:xfrm>
            <a:off x="3653881" y="5226304"/>
            <a:ext cx="5052990" cy="459602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Unified UI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BA3A480A-3086-4FD3-8268-9D16B9ED0E4E}"/>
              </a:ext>
            </a:extLst>
          </p:cNvPr>
          <p:cNvSpPr/>
          <p:nvPr/>
        </p:nvSpPr>
        <p:spPr>
          <a:xfrm>
            <a:off x="5990163" y="4675090"/>
            <a:ext cx="300493" cy="441539"/>
          </a:xfrm>
          <a:prstGeom prst="upDownArrow">
            <a:avLst>
              <a:gd name="adj1" fmla="val 50000"/>
              <a:gd name="adj2" fmla="val 43241"/>
            </a:avLst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2C714D79-BC46-4C80-9AA9-F2D97121C6AD}"/>
              </a:ext>
            </a:extLst>
          </p:cNvPr>
          <p:cNvSpPr/>
          <p:nvPr/>
        </p:nvSpPr>
        <p:spPr>
          <a:xfrm>
            <a:off x="5990163" y="3531415"/>
            <a:ext cx="300493" cy="441539"/>
          </a:xfrm>
          <a:prstGeom prst="upDownArrow">
            <a:avLst>
              <a:gd name="adj1" fmla="val 50000"/>
              <a:gd name="adj2" fmla="val 43241"/>
            </a:avLst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>
              <a:solidFill>
                <a:srgbClr val="E0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4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D3F7C1D-BB87-4751-9FE8-2E48AE8E2739}"/>
              </a:ext>
            </a:extLst>
          </p:cNvPr>
          <p:cNvSpPr/>
          <p:nvPr/>
        </p:nvSpPr>
        <p:spPr>
          <a:xfrm>
            <a:off x="2122857" y="397011"/>
            <a:ext cx="7946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cs typeface="Consolas" panose="020B0609020204030204" pitchFamily="49" charset="0"/>
              </a:rPr>
              <a:t>Execution Environment</a:t>
            </a:r>
            <a:endParaRPr lang="ru-RU" sz="2800" dirty="0">
              <a:solidFill>
                <a:srgbClr val="3DC1F2"/>
              </a:solidFill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51FFC0-7DB7-4CF8-B550-E882B133D5AC}"/>
              </a:ext>
            </a:extLst>
          </p:cNvPr>
          <p:cNvSpPr/>
          <p:nvPr/>
        </p:nvSpPr>
        <p:spPr>
          <a:xfrm>
            <a:off x="1601585" y="1651752"/>
            <a:ext cx="89888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Responsibilities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Run applications without installation/uninstallation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Platform-independent unified API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Isolated execution environment, like a virtual machine or “sandbox”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E0E0E0"/>
              </a:solidFill>
            </a:endParaRPr>
          </a:p>
          <a:p>
            <a:pPr marL="0" lvl="1" fontAlgn="base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UI Layer</a:t>
            </a:r>
          </a:p>
          <a:p>
            <a:pPr marL="742950" lvl="2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Provides platform-independent and adaptable UI</a:t>
            </a:r>
            <a:r>
              <a:rPr lang="ru-RU" dirty="0">
                <a:solidFill>
                  <a:srgbClr val="E0E0E0"/>
                </a:solidFill>
              </a:rPr>
              <a:t> </a:t>
            </a:r>
            <a:r>
              <a:rPr lang="en-US" dirty="0">
                <a:solidFill>
                  <a:srgbClr val="E0E0E0"/>
                </a:solidFill>
              </a:rPr>
              <a:t>technology</a:t>
            </a:r>
          </a:p>
          <a:p>
            <a:pPr marL="742950" lvl="2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A single environment that user can interact with via different devices with desktop-grade UI capabilities.</a:t>
            </a:r>
            <a:endParaRPr lang="ru-RU" dirty="0">
              <a:solidFill>
                <a:srgbClr val="E0E0E0"/>
              </a:solidFill>
            </a:endParaRPr>
          </a:p>
          <a:p>
            <a:pPr marL="742950" lvl="2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Can work on desktop and mobile devices as well as on modern and future VR gears.</a:t>
            </a:r>
          </a:p>
        </p:txBody>
      </p:sp>
    </p:spTree>
    <p:extLst>
      <p:ext uri="{BB962C8B-B14F-4D97-AF65-F5344CB8AC3E}">
        <p14:creationId xmlns:p14="http://schemas.microsoft.com/office/powerpoint/2010/main" val="653815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D3F7C1D-BB87-4751-9FE8-2E48AE8E2739}"/>
              </a:ext>
            </a:extLst>
          </p:cNvPr>
          <p:cNvSpPr/>
          <p:nvPr/>
        </p:nvSpPr>
        <p:spPr>
          <a:xfrm>
            <a:off x="2135187" y="391035"/>
            <a:ext cx="7933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Economy Benefits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51FFC0-7DB7-4CF8-B550-E882B133D5AC}"/>
              </a:ext>
            </a:extLst>
          </p:cNvPr>
          <p:cNvSpPr/>
          <p:nvPr/>
        </p:nvSpPr>
        <p:spPr>
          <a:xfrm>
            <a:off x="1571104" y="2554948"/>
            <a:ext cx="9062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It is completely free to use for all users. </a:t>
            </a: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Publishers have to pay a small fees only for publishing and verification  </a:t>
            </a: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Verification stage is optional but significantly increases trust in published software</a:t>
            </a: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A big, new market for antivirus companies</a:t>
            </a:r>
          </a:p>
        </p:txBody>
      </p:sp>
    </p:spTree>
    <p:extLst>
      <p:ext uri="{BB962C8B-B14F-4D97-AF65-F5344CB8AC3E}">
        <p14:creationId xmlns:p14="http://schemas.microsoft.com/office/powerpoint/2010/main" val="2839337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D3F7C1D-BB87-4751-9FE8-2E48AE8E2739}"/>
              </a:ext>
            </a:extLst>
          </p:cNvPr>
          <p:cNvSpPr/>
          <p:nvPr/>
        </p:nvSpPr>
        <p:spPr>
          <a:xfrm>
            <a:off x="2135188" y="390806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Freedom Benefits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51FFC0-7DB7-4CF8-B550-E882B133D5AC}"/>
              </a:ext>
            </a:extLst>
          </p:cNvPr>
          <p:cNvSpPr/>
          <p:nvPr/>
        </p:nvSpPr>
        <p:spPr>
          <a:xfrm>
            <a:off x="1531588" y="2083290"/>
            <a:ext cx="9128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It is not possible to ban a particular publisher or application as it does not rely on a specific DNS record or IP address. Even publishers have no power to restrict users from using their software.</a:t>
            </a: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Utilizing various </a:t>
            </a:r>
            <a:r>
              <a:rPr lang="en-US" dirty="0" err="1">
                <a:solidFill>
                  <a:srgbClr val="E0E0E0"/>
                </a:solidFill>
              </a:rPr>
              <a:t>dApp</a:t>
            </a:r>
            <a:r>
              <a:rPr lang="en-US" dirty="0">
                <a:solidFill>
                  <a:srgbClr val="E0E0E0"/>
                </a:solidFill>
              </a:rPr>
              <a:t> platforms as the application server-side (back-end) and Ultranet as the application client-side (front-end) gives rise to an ecosystem that is invulnerable to DDOS attacks. Moreover, Ultranet proposes a special protocol that is capable of actively shutting down any botnet that participates in such types of attack.</a:t>
            </a: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1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DMS cryptography replaces the need of code-signing certificates</a:t>
            </a:r>
          </a:p>
        </p:txBody>
      </p:sp>
    </p:spTree>
    <p:extLst>
      <p:ext uri="{BB962C8B-B14F-4D97-AF65-F5344CB8AC3E}">
        <p14:creationId xmlns:p14="http://schemas.microsoft.com/office/powerpoint/2010/main" val="2846201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D3F7C1D-BB87-4751-9FE8-2E48AE8E2739}"/>
              </a:ext>
            </a:extLst>
          </p:cNvPr>
          <p:cNvSpPr/>
          <p:nvPr/>
        </p:nvSpPr>
        <p:spPr>
          <a:xfrm>
            <a:off x="2135188" y="390806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Performance Benefits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51FFC0-7DB7-4CF8-B550-E882B133D5AC}"/>
              </a:ext>
            </a:extLst>
          </p:cNvPr>
          <p:cNvSpPr/>
          <p:nvPr/>
        </p:nvSpPr>
        <p:spPr>
          <a:xfrm>
            <a:off x="2238436" y="2378571"/>
            <a:ext cx="77151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The infrastructure does not require high performance BFT protocol - even existing solutions are already powerful enough for all Ultranet functions.</a:t>
            </a: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Global unique identifiers of shared software components allow to avoid downloading the same files more than once thus minimizing TTI and the whole Internet traffic</a:t>
            </a: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Users no longer need to have antivirus installed locally, sacrificing the performance of their hardware.</a:t>
            </a:r>
          </a:p>
        </p:txBody>
      </p:sp>
    </p:spTree>
    <p:extLst>
      <p:ext uri="{BB962C8B-B14F-4D97-AF65-F5344CB8AC3E}">
        <p14:creationId xmlns:p14="http://schemas.microsoft.com/office/powerpoint/2010/main" val="1981360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D3F7C1D-BB87-4751-9FE8-2E48AE8E2739}"/>
              </a:ext>
            </a:extLst>
          </p:cNvPr>
          <p:cNvSpPr/>
          <p:nvPr/>
        </p:nvSpPr>
        <p:spPr>
          <a:xfrm>
            <a:off x="2135188" y="390806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Opportunities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51FFC0-7DB7-4CF8-B550-E882B133D5AC}"/>
              </a:ext>
            </a:extLst>
          </p:cNvPr>
          <p:cNvSpPr/>
          <p:nvPr/>
        </p:nvSpPr>
        <p:spPr>
          <a:xfrm>
            <a:off x="2238436" y="1416464"/>
            <a:ext cx="77151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Various decentralized software stores can be built on top of</a:t>
            </a: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The technology provides a unified mechanism to update applications so that no special development efforts are required to support auto-updating.</a:t>
            </a: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RDN + DMS = Global Software Registry as a unified replacement for various package/component/library databases – and not only for a code.</a:t>
            </a: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Utilizing antimalware companies’ specialized infrastructure makes it possible to perform a much deeper (AI) and more comprehensive analysis of application code.</a:t>
            </a: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endParaRPr lang="en-US" dirty="0">
              <a:solidFill>
                <a:srgbClr val="E0E0E0"/>
              </a:solidFill>
            </a:endParaRPr>
          </a:p>
          <a:p>
            <a:pPr marL="742950" lvl="2" indent="-285750" fontAlgn="base">
              <a:buFont typeface="Symbol" panose="05050102010706020507" pitchFamily="18" charset="2"/>
              <a:buChar char=""/>
            </a:pPr>
            <a:r>
              <a:rPr lang="en-US" dirty="0">
                <a:solidFill>
                  <a:srgbClr val="E0E0E0"/>
                </a:solidFill>
              </a:rPr>
              <a:t>Together with distributed file systems (clouds, Sia, Chia, Swarm, </a:t>
            </a:r>
            <a:r>
              <a:rPr lang="en-US" dirty="0" err="1">
                <a:solidFill>
                  <a:srgbClr val="E0E0E0"/>
                </a:solidFill>
              </a:rPr>
              <a:t>Storj</a:t>
            </a:r>
            <a:r>
              <a:rPr lang="en-US" dirty="0">
                <a:solidFill>
                  <a:srgbClr val="E0E0E0"/>
                </a:solidFill>
              </a:rPr>
              <a:t>, etc.), the technology enables server-less thin clients. In this case both the applications and user data are stored remotely in a decentralized manner. </a:t>
            </a:r>
          </a:p>
        </p:txBody>
      </p:sp>
    </p:spTree>
    <p:extLst>
      <p:ext uri="{BB962C8B-B14F-4D97-AF65-F5344CB8AC3E}">
        <p14:creationId xmlns:p14="http://schemas.microsoft.com/office/powerpoint/2010/main" val="33886958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E5D44A1-1C01-4DD7-95CD-4E90A73F8C31}"/>
              </a:ext>
            </a:extLst>
          </p:cNvPr>
          <p:cNvGrpSpPr/>
          <p:nvPr/>
        </p:nvGrpSpPr>
        <p:grpSpPr>
          <a:xfrm>
            <a:off x="7731853" y="2365710"/>
            <a:ext cx="1467490" cy="1270800"/>
            <a:chOff x="7746331" y="2193667"/>
            <a:chExt cx="1165984" cy="1009705"/>
          </a:xfrm>
        </p:grpSpPr>
        <p:cxnSp>
          <p:nvCxnSpPr>
            <p:cNvPr id="41" name="AutoShape 171">
              <a:extLst>
                <a:ext uri="{FF2B5EF4-FFF2-40B4-BE49-F238E27FC236}">
                  <a16:creationId xmlns:a16="http://schemas.microsoft.com/office/drawing/2014/main" id="{775D7BCD-786C-490B-8DD0-79508B6251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65598" y="3016427"/>
              <a:ext cx="28949" cy="14754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2" name="AutoShape 168">
              <a:extLst>
                <a:ext uri="{FF2B5EF4-FFF2-40B4-BE49-F238E27FC236}">
                  <a16:creationId xmlns:a16="http://schemas.microsoft.com/office/drawing/2014/main" id="{DCAB5361-E223-4DC6-BD3D-6E319268D4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688317" y="2717499"/>
              <a:ext cx="141064" cy="186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3" name="AutoShape 171">
              <a:extLst>
                <a:ext uri="{FF2B5EF4-FFF2-40B4-BE49-F238E27FC236}">
                  <a16:creationId xmlns:a16="http://schemas.microsoft.com/office/drawing/2014/main" id="{E02EEE38-434F-484C-B51B-92A85A0321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46331" y="2732599"/>
              <a:ext cx="108474" cy="7837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4" name="AutoShape 171">
              <a:extLst>
                <a:ext uri="{FF2B5EF4-FFF2-40B4-BE49-F238E27FC236}">
                  <a16:creationId xmlns:a16="http://schemas.microsoft.com/office/drawing/2014/main" id="{A364E639-0172-4A5D-B4CF-9EAE950CE9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776460" y="3006000"/>
              <a:ext cx="135855" cy="5351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5" name="AutoShape 164">
              <a:extLst>
                <a:ext uri="{FF2B5EF4-FFF2-40B4-BE49-F238E27FC236}">
                  <a16:creationId xmlns:a16="http://schemas.microsoft.com/office/drawing/2014/main" id="{2DBA6057-154D-4BE3-9246-C530BAECC1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7891279" y="2514434"/>
              <a:ext cx="137951" cy="8261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6" name="AutoShape 164">
              <a:extLst>
                <a:ext uri="{FF2B5EF4-FFF2-40B4-BE49-F238E27FC236}">
                  <a16:creationId xmlns:a16="http://schemas.microsoft.com/office/drawing/2014/main" id="{1228B59E-8872-4B87-AEBB-AC643E2B53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754998" y="2803611"/>
              <a:ext cx="102787" cy="8757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7" name="AutoShape 149">
              <a:extLst>
                <a:ext uri="{FF2B5EF4-FFF2-40B4-BE49-F238E27FC236}">
                  <a16:creationId xmlns:a16="http://schemas.microsoft.com/office/drawing/2014/main" id="{7CF0340D-9122-4059-8E29-C8D1862B1B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139826" y="2283650"/>
              <a:ext cx="532026" cy="14620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8" name="AutoShape 150">
              <a:extLst>
                <a:ext uri="{FF2B5EF4-FFF2-40B4-BE49-F238E27FC236}">
                  <a16:creationId xmlns:a16="http://schemas.microsoft.com/office/drawing/2014/main" id="{A90B5AA1-177B-4F99-A33E-88682F4370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671852" y="2427985"/>
              <a:ext cx="24968" cy="28726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49" name="AutoShape 151">
              <a:extLst>
                <a:ext uri="{FF2B5EF4-FFF2-40B4-BE49-F238E27FC236}">
                  <a16:creationId xmlns:a16="http://schemas.microsoft.com/office/drawing/2014/main" id="{11D90DEE-BAE2-48E5-A63B-6FFA6E8E66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027701" y="2283925"/>
              <a:ext cx="115401" cy="30516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AutoShape 152">
              <a:extLst>
                <a:ext uri="{FF2B5EF4-FFF2-40B4-BE49-F238E27FC236}">
                  <a16:creationId xmlns:a16="http://schemas.microsoft.com/office/drawing/2014/main" id="{DE819590-C8C5-499D-8190-09072A39A7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029229" y="2590507"/>
              <a:ext cx="308976" cy="9987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1" name="AutoShape 153">
              <a:extLst>
                <a:ext uri="{FF2B5EF4-FFF2-40B4-BE49-F238E27FC236}">
                  <a16:creationId xmlns:a16="http://schemas.microsoft.com/office/drawing/2014/main" id="{1A447909-856D-46CE-9648-C2ED061E22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139827" y="2283857"/>
              <a:ext cx="195346" cy="40464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2" name="AutoShape 154">
              <a:extLst>
                <a:ext uri="{FF2B5EF4-FFF2-40B4-BE49-F238E27FC236}">
                  <a16:creationId xmlns:a16="http://schemas.microsoft.com/office/drawing/2014/main" id="{26442D04-E945-4DF5-AAD0-1107037283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329571" y="2427986"/>
              <a:ext cx="342280" cy="26724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3" name="AutoShape 155">
              <a:extLst>
                <a:ext uri="{FF2B5EF4-FFF2-40B4-BE49-F238E27FC236}">
                  <a16:creationId xmlns:a16="http://schemas.microsoft.com/office/drawing/2014/main" id="{E0AEB73D-3787-44FA-AF44-B3E8245186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470998" y="2714754"/>
              <a:ext cx="221382" cy="28776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AutoShape 156">
              <a:extLst>
                <a:ext uri="{FF2B5EF4-FFF2-40B4-BE49-F238E27FC236}">
                  <a16:creationId xmlns:a16="http://schemas.microsoft.com/office/drawing/2014/main" id="{5562B6DE-D117-429A-82C8-8EE6F41EE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696820" y="2717618"/>
              <a:ext cx="84608" cy="3382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5" name="AutoShape 157">
              <a:extLst>
                <a:ext uri="{FF2B5EF4-FFF2-40B4-BE49-F238E27FC236}">
                  <a16:creationId xmlns:a16="http://schemas.microsoft.com/office/drawing/2014/main" id="{B89A31BD-5A60-493A-965A-5DE7655BED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470999" y="3002518"/>
              <a:ext cx="307117" cy="533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6" name="AutoShape 158">
              <a:extLst>
                <a:ext uri="{FF2B5EF4-FFF2-40B4-BE49-F238E27FC236}">
                  <a16:creationId xmlns:a16="http://schemas.microsoft.com/office/drawing/2014/main" id="{E38DC82B-9620-4081-935F-44D971A66F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26897" y="2682774"/>
              <a:ext cx="144100" cy="31974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7" name="AutoShape 159">
              <a:extLst>
                <a:ext uri="{FF2B5EF4-FFF2-40B4-BE49-F238E27FC236}">
                  <a16:creationId xmlns:a16="http://schemas.microsoft.com/office/drawing/2014/main" id="{774CF917-1AF8-4A75-BA15-14A0A583B4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860581" y="2686924"/>
              <a:ext cx="477624" cy="12655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AutoShape 160">
              <a:extLst>
                <a:ext uri="{FF2B5EF4-FFF2-40B4-BE49-F238E27FC236}">
                  <a16:creationId xmlns:a16="http://schemas.microsoft.com/office/drawing/2014/main" id="{10EF8C9A-DA4E-4BF8-8BF7-C2AD0E51E2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086382" y="2682775"/>
              <a:ext cx="248454" cy="38993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AutoShape 161">
              <a:extLst>
                <a:ext uri="{FF2B5EF4-FFF2-40B4-BE49-F238E27FC236}">
                  <a16:creationId xmlns:a16="http://schemas.microsoft.com/office/drawing/2014/main" id="{770B1A4B-4AB2-42B2-99CC-74B26BF932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859539" y="2807593"/>
              <a:ext cx="228499" cy="26654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AutoShape 162">
              <a:extLst>
                <a:ext uri="{FF2B5EF4-FFF2-40B4-BE49-F238E27FC236}">
                  <a16:creationId xmlns:a16="http://schemas.microsoft.com/office/drawing/2014/main" id="{819AD7FB-0C64-4FCD-BB8A-AA07C3F3B9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086382" y="3001457"/>
              <a:ext cx="382490" cy="6510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1" name="AutoShape 163">
              <a:extLst>
                <a:ext uri="{FF2B5EF4-FFF2-40B4-BE49-F238E27FC236}">
                  <a16:creationId xmlns:a16="http://schemas.microsoft.com/office/drawing/2014/main" id="{1FD402CF-0D34-4659-9988-8AA9951E34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984730" y="3061976"/>
              <a:ext cx="106620" cy="7831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2" name="AutoShape 164">
              <a:extLst>
                <a:ext uri="{FF2B5EF4-FFF2-40B4-BE49-F238E27FC236}">
                  <a16:creationId xmlns:a16="http://schemas.microsoft.com/office/drawing/2014/main" id="{10ADCABC-F891-4E64-B1E6-AF04C377C5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088588" y="3072712"/>
              <a:ext cx="71403" cy="8642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3" name="AutoShape 165">
              <a:extLst>
                <a:ext uri="{FF2B5EF4-FFF2-40B4-BE49-F238E27FC236}">
                  <a16:creationId xmlns:a16="http://schemas.microsoft.com/office/drawing/2014/main" id="{2DDBC37C-00B1-4CFE-990D-B111E50020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8013693" y="2223130"/>
              <a:ext cx="129408" cy="5916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4" name="AutoShape 166">
              <a:extLst>
                <a:ext uri="{FF2B5EF4-FFF2-40B4-BE49-F238E27FC236}">
                  <a16:creationId xmlns:a16="http://schemas.microsoft.com/office/drawing/2014/main" id="{DA44702A-7F80-4FF2-AA8C-32F4D0ABE0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144369" y="2193667"/>
              <a:ext cx="90617" cy="8968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5" name="AutoShape 167">
              <a:extLst>
                <a:ext uri="{FF2B5EF4-FFF2-40B4-BE49-F238E27FC236}">
                  <a16:creationId xmlns:a16="http://schemas.microsoft.com/office/drawing/2014/main" id="{70D26500-E2B7-4FC7-9BD6-BB63A79D67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671852" y="2282249"/>
              <a:ext cx="34565" cy="14760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6" name="AutoShape 168">
              <a:extLst>
                <a:ext uri="{FF2B5EF4-FFF2-40B4-BE49-F238E27FC236}">
                  <a16:creationId xmlns:a16="http://schemas.microsoft.com/office/drawing/2014/main" id="{6A1A91F7-5F88-45E0-ADB3-1E10C49401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8671853" y="2379368"/>
              <a:ext cx="138525" cy="5048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7" name="AutoShape 169">
              <a:extLst>
                <a:ext uri="{FF2B5EF4-FFF2-40B4-BE49-F238E27FC236}">
                  <a16:creationId xmlns:a16="http://schemas.microsoft.com/office/drawing/2014/main" id="{29245693-9E68-42BC-B2C9-D978571F3D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671852" y="2427984"/>
              <a:ext cx="138525" cy="4848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8" name="AutoShape 171">
              <a:extLst>
                <a:ext uri="{FF2B5EF4-FFF2-40B4-BE49-F238E27FC236}">
                  <a16:creationId xmlns:a16="http://schemas.microsoft.com/office/drawing/2014/main" id="{A9CA29E9-D5F6-46C8-A96B-1ABF9C6C17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781429" y="3055826"/>
              <a:ext cx="28949" cy="14754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9" name="AutoShape 164">
              <a:extLst>
                <a:ext uri="{FF2B5EF4-FFF2-40B4-BE49-F238E27FC236}">
                  <a16:creationId xmlns:a16="http://schemas.microsoft.com/office/drawing/2014/main" id="{9084EE99-77A9-4310-9670-02C318C20B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7854273" y="2587836"/>
              <a:ext cx="174957" cy="21975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27" name="Rectangle 43">
              <a:extLst>
                <a:ext uri="{FF2B5EF4-FFF2-40B4-BE49-F238E27FC236}">
                  <a16:creationId xmlns:a16="http://schemas.microsoft.com/office/drawing/2014/main" id="{C4C4F381-49B6-4E80-8825-63E3F1FBAD8D}"/>
                </a:ext>
              </a:extLst>
            </p:cNvPr>
            <p:cNvSpPr/>
            <p:nvPr/>
          </p:nvSpPr>
          <p:spPr>
            <a:xfrm>
              <a:off x="8040216" y="2990988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21" name="Rectangle 43">
              <a:extLst>
                <a:ext uri="{FF2B5EF4-FFF2-40B4-BE49-F238E27FC236}">
                  <a16:creationId xmlns:a16="http://schemas.microsoft.com/office/drawing/2014/main" id="{22D78083-034A-4A8D-BDC5-1F3C53EC5444}"/>
                </a:ext>
              </a:extLst>
            </p:cNvPr>
            <p:cNvSpPr/>
            <p:nvPr/>
          </p:nvSpPr>
          <p:spPr>
            <a:xfrm>
              <a:off x="8293777" y="2613847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15" name="Rectangle 43">
              <a:extLst>
                <a:ext uri="{FF2B5EF4-FFF2-40B4-BE49-F238E27FC236}">
                  <a16:creationId xmlns:a16="http://schemas.microsoft.com/office/drawing/2014/main" id="{7DB9B420-0E8B-4ACB-8A12-3939411FFAD2}"/>
                </a:ext>
              </a:extLst>
            </p:cNvPr>
            <p:cNvSpPr/>
            <p:nvPr/>
          </p:nvSpPr>
          <p:spPr>
            <a:xfrm>
              <a:off x="8097792" y="2210490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09" name="Rectangle 43">
              <a:extLst>
                <a:ext uri="{FF2B5EF4-FFF2-40B4-BE49-F238E27FC236}">
                  <a16:creationId xmlns:a16="http://schemas.microsoft.com/office/drawing/2014/main" id="{1730ABFA-1416-48BC-B743-9F3B5BFF2BD3}"/>
                </a:ext>
              </a:extLst>
            </p:cNvPr>
            <p:cNvSpPr/>
            <p:nvPr/>
          </p:nvSpPr>
          <p:spPr>
            <a:xfrm>
              <a:off x="7984731" y="2514434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03" name="Rectangle 43">
              <a:extLst>
                <a:ext uri="{FF2B5EF4-FFF2-40B4-BE49-F238E27FC236}">
                  <a16:creationId xmlns:a16="http://schemas.microsoft.com/office/drawing/2014/main" id="{FC6B8A47-0D40-4FE0-8C42-5E7A92F2FF1B}"/>
                </a:ext>
              </a:extLst>
            </p:cNvPr>
            <p:cNvSpPr/>
            <p:nvPr/>
          </p:nvSpPr>
          <p:spPr>
            <a:xfrm>
              <a:off x="7813761" y="2732833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7" name="Rectangle 43">
              <a:extLst>
                <a:ext uri="{FF2B5EF4-FFF2-40B4-BE49-F238E27FC236}">
                  <a16:creationId xmlns:a16="http://schemas.microsoft.com/office/drawing/2014/main" id="{DC8040F0-F5C1-417E-BCA2-EBC2D699B43B}"/>
                </a:ext>
              </a:extLst>
            </p:cNvPr>
            <p:cNvSpPr/>
            <p:nvPr/>
          </p:nvSpPr>
          <p:spPr>
            <a:xfrm>
              <a:off x="8637413" y="2356385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1" name="Rectangle 43">
              <a:extLst>
                <a:ext uri="{FF2B5EF4-FFF2-40B4-BE49-F238E27FC236}">
                  <a16:creationId xmlns:a16="http://schemas.microsoft.com/office/drawing/2014/main" id="{7F35E786-0EB9-4F3F-A6CC-928DBEDA02F2}"/>
                </a:ext>
              </a:extLst>
            </p:cNvPr>
            <p:cNvSpPr/>
            <p:nvPr/>
          </p:nvSpPr>
          <p:spPr>
            <a:xfrm>
              <a:off x="8658754" y="2649042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5" name="Rectangle 43">
              <a:extLst>
                <a:ext uri="{FF2B5EF4-FFF2-40B4-BE49-F238E27FC236}">
                  <a16:creationId xmlns:a16="http://schemas.microsoft.com/office/drawing/2014/main" id="{EB8DE397-F0DF-4427-8FF9-42E701461FF7}"/>
                </a:ext>
              </a:extLst>
            </p:cNvPr>
            <p:cNvSpPr/>
            <p:nvPr/>
          </p:nvSpPr>
          <p:spPr>
            <a:xfrm>
              <a:off x="8748178" y="2983016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79" name="Rectangle 43">
              <a:extLst>
                <a:ext uri="{FF2B5EF4-FFF2-40B4-BE49-F238E27FC236}">
                  <a16:creationId xmlns:a16="http://schemas.microsoft.com/office/drawing/2014/main" id="{D22E5C69-D14B-43E7-A6BA-FB0DA971B1A7}"/>
                </a:ext>
              </a:extLst>
            </p:cNvPr>
            <p:cNvSpPr/>
            <p:nvPr/>
          </p:nvSpPr>
          <p:spPr>
            <a:xfrm>
              <a:off x="8427109" y="2927866"/>
              <a:ext cx="77517" cy="149304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1B24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E7E77D54-8E5E-4553-8777-67E29A679738}"/>
              </a:ext>
            </a:extLst>
          </p:cNvPr>
          <p:cNvGrpSpPr/>
          <p:nvPr/>
        </p:nvGrpSpPr>
        <p:grpSpPr>
          <a:xfrm>
            <a:off x="5400855" y="4613656"/>
            <a:ext cx="1139312" cy="986610"/>
            <a:chOff x="3934777" y="4779484"/>
            <a:chExt cx="1139312" cy="986610"/>
          </a:xfrm>
          <a:solidFill>
            <a:srgbClr val="021B24"/>
          </a:solidFill>
        </p:grpSpPr>
        <p:cxnSp>
          <p:nvCxnSpPr>
            <p:cNvPr id="268" name="AutoShape 171">
              <a:extLst>
                <a:ext uri="{FF2B5EF4-FFF2-40B4-BE49-F238E27FC236}">
                  <a16:creationId xmlns:a16="http://schemas.microsoft.com/office/drawing/2014/main" id="{7A84CF82-3411-4E93-B740-B283D4FC827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37590" y="5583425"/>
              <a:ext cx="28286" cy="14417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9" name="AutoShape 168">
              <a:extLst>
                <a:ext uri="{FF2B5EF4-FFF2-40B4-BE49-F238E27FC236}">
                  <a16:creationId xmlns:a16="http://schemas.microsoft.com/office/drawing/2014/main" id="{2000D175-8366-4F2A-A974-56EB4ED903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55216" y="5291335"/>
              <a:ext cx="137838" cy="18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0" name="AutoShape 171">
              <a:extLst>
                <a:ext uri="{FF2B5EF4-FFF2-40B4-BE49-F238E27FC236}">
                  <a16:creationId xmlns:a16="http://schemas.microsoft.com/office/drawing/2014/main" id="{26F54D88-B8AC-4936-AFEA-14B5B73678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34777" y="5306090"/>
              <a:ext cx="105993" cy="7658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1" name="AutoShape 171">
              <a:extLst>
                <a:ext uri="{FF2B5EF4-FFF2-40B4-BE49-F238E27FC236}">
                  <a16:creationId xmlns:a16="http://schemas.microsoft.com/office/drawing/2014/main" id="{2F11A167-2CCF-4C96-9BB2-E2B0E8CCBF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41342" y="5573236"/>
              <a:ext cx="132747" cy="5228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2" name="AutoShape 164">
              <a:extLst>
                <a:ext uri="{FF2B5EF4-FFF2-40B4-BE49-F238E27FC236}">
                  <a16:creationId xmlns:a16="http://schemas.microsoft.com/office/drawing/2014/main" id="{D341EDF8-9E40-4F5E-A9A0-F18F55D6AF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076408" y="5092915"/>
              <a:ext cx="134796" cy="80724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3" name="AutoShape 164">
              <a:extLst>
                <a:ext uri="{FF2B5EF4-FFF2-40B4-BE49-F238E27FC236}">
                  <a16:creationId xmlns:a16="http://schemas.microsoft.com/office/drawing/2014/main" id="{9D7044BB-8502-4AED-9BDB-FD81B77CEB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943245" y="5375476"/>
              <a:ext cx="100436" cy="8556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4" name="AutoShape 149">
              <a:extLst>
                <a:ext uri="{FF2B5EF4-FFF2-40B4-BE49-F238E27FC236}">
                  <a16:creationId xmlns:a16="http://schemas.microsoft.com/office/drawing/2014/main" id="{D2959915-D3B3-4A87-90D4-B8CD159C88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319271" y="4867410"/>
              <a:ext cx="519856" cy="14286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5" name="AutoShape 150">
              <a:extLst>
                <a:ext uri="{FF2B5EF4-FFF2-40B4-BE49-F238E27FC236}">
                  <a16:creationId xmlns:a16="http://schemas.microsoft.com/office/drawing/2014/main" id="{AE954146-CCA4-4E3F-9542-FB1132E39E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39127" y="5008443"/>
              <a:ext cx="24397" cy="28069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6" name="AutoShape 151">
              <a:extLst>
                <a:ext uri="{FF2B5EF4-FFF2-40B4-BE49-F238E27FC236}">
                  <a16:creationId xmlns:a16="http://schemas.microsoft.com/office/drawing/2014/main" id="{A8F15D6C-5A54-46B1-ABB5-8A654C788B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09709" y="4867677"/>
              <a:ext cx="112762" cy="298181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7" name="AutoShape 152">
              <a:extLst>
                <a:ext uri="{FF2B5EF4-FFF2-40B4-BE49-F238E27FC236}">
                  <a16:creationId xmlns:a16="http://schemas.microsoft.com/office/drawing/2014/main" id="{FFCD9651-8527-4EEB-AB5C-920CC1CC93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11204" y="5167248"/>
              <a:ext cx="301908" cy="9758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8" name="AutoShape 153">
              <a:extLst>
                <a:ext uri="{FF2B5EF4-FFF2-40B4-BE49-F238E27FC236}">
                  <a16:creationId xmlns:a16="http://schemas.microsoft.com/office/drawing/2014/main" id="{7AB3BA80-5853-4020-A1C6-F7F69B4FBE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319272" y="4867611"/>
              <a:ext cx="190878" cy="39538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9" name="AutoShape 154">
              <a:extLst>
                <a:ext uri="{FF2B5EF4-FFF2-40B4-BE49-F238E27FC236}">
                  <a16:creationId xmlns:a16="http://schemas.microsoft.com/office/drawing/2014/main" id="{263F2626-E59D-41BC-9342-A83372E894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04676" y="5008443"/>
              <a:ext cx="334451" cy="2611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0" name="AutoShape 155">
              <a:extLst>
                <a:ext uri="{FF2B5EF4-FFF2-40B4-BE49-F238E27FC236}">
                  <a16:creationId xmlns:a16="http://schemas.microsoft.com/office/drawing/2014/main" id="{636E46B4-C9B8-460C-BA4C-FE985EFADA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642868" y="5288652"/>
              <a:ext cx="216318" cy="281183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1" name="AutoShape 156">
              <a:extLst>
                <a:ext uri="{FF2B5EF4-FFF2-40B4-BE49-F238E27FC236}">
                  <a16:creationId xmlns:a16="http://schemas.microsoft.com/office/drawing/2014/main" id="{7CE134EB-C536-431A-A637-97E509F008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863524" y="5291451"/>
              <a:ext cx="82672" cy="33047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2" name="AutoShape 157">
              <a:extLst>
                <a:ext uri="{FF2B5EF4-FFF2-40B4-BE49-F238E27FC236}">
                  <a16:creationId xmlns:a16="http://schemas.microsoft.com/office/drawing/2014/main" id="{FBAB3C08-C440-4A13-B290-07C5C0984F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642868" y="5569835"/>
              <a:ext cx="300092" cy="52089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3" name="AutoShape 158">
              <a:extLst>
                <a:ext uri="{FF2B5EF4-FFF2-40B4-BE49-F238E27FC236}">
                  <a16:creationId xmlns:a16="http://schemas.microsoft.com/office/drawing/2014/main" id="{DD974120-8240-4B95-82F9-AC7AEB6B79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02063" y="5257404"/>
              <a:ext cx="140804" cy="3124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4" name="AutoShape 159">
              <a:extLst>
                <a:ext uri="{FF2B5EF4-FFF2-40B4-BE49-F238E27FC236}">
                  <a16:creationId xmlns:a16="http://schemas.microsoft.com/office/drawing/2014/main" id="{72983BF7-C1D5-4924-91AB-F4FBD604F0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046414" y="5261458"/>
              <a:ext cx="466699" cy="12365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5" name="AutoShape 160">
              <a:extLst>
                <a:ext uri="{FF2B5EF4-FFF2-40B4-BE49-F238E27FC236}">
                  <a16:creationId xmlns:a16="http://schemas.microsoft.com/office/drawing/2014/main" id="{2280D1EC-596C-46D6-B2A8-2988E55EA9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267049" y="5257404"/>
              <a:ext cx="242770" cy="381018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6" name="AutoShape 161">
              <a:extLst>
                <a:ext uri="{FF2B5EF4-FFF2-40B4-BE49-F238E27FC236}">
                  <a16:creationId xmlns:a16="http://schemas.microsoft.com/office/drawing/2014/main" id="{EA4ABFCE-3C14-41A1-B49F-56C49D6E51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45395" y="5379366"/>
              <a:ext cx="223272" cy="26044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7" name="AutoShape 162">
              <a:extLst>
                <a:ext uri="{FF2B5EF4-FFF2-40B4-BE49-F238E27FC236}">
                  <a16:creationId xmlns:a16="http://schemas.microsoft.com/office/drawing/2014/main" id="{6C30921E-99C0-4879-8FFF-031BA89171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267049" y="5568798"/>
              <a:ext cx="373741" cy="6361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8" name="AutoShape 163">
              <a:extLst>
                <a:ext uri="{FF2B5EF4-FFF2-40B4-BE49-F238E27FC236}">
                  <a16:creationId xmlns:a16="http://schemas.microsoft.com/office/drawing/2014/main" id="{69D3FFC5-2A1C-4CC4-B47E-A3214B3A30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167723" y="5627931"/>
              <a:ext cx="104181" cy="76526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89" name="AutoShape 164">
              <a:extLst>
                <a:ext uri="{FF2B5EF4-FFF2-40B4-BE49-F238E27FC236}">
                  <a16:creationId xmlns:a16="http://schemas.microsoft.com/office/drawing/2014/main" id="{9DE11A49-3E0E-46AD-BFB3-170887120A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69205" y="5638423"/>
              <a:ext cx="69770" cy="84443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0" name="AutoShape 165">
              <a:extLst>
                <a:ext uri="{FF2B5EF4-FFF2-40B4-BE49-F238E27FC236}">
                  <a16:creationId xmlns:a16="http://schemas.microsoft.com/office/drawing/2014/main" id="{25AD7B24-9372-495A-92E5-7BA340D55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196023" y="4808272"/>
              <a:ext cx="126448" cy="57815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1" name="AutoShape 166">
              <a:extLst>
                <a:ext uri="{FF2B5EF4-FFF2-40B4-BE49-F238E27FC236}">
                  <a16:creationId xmlns:a16="http://schemas.microsoft.com/office/drawing/2014/main" id="{61FFDE8A-028C-424B-82E6-E1702DB167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323709" y="4779484"/>
              <a:ext cx="88545" cy="87632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2" name="AutoShape 167">
              <a:extLst>
                <a:ext uri="{FF2B5EF4-FFF2-40B4-BE49-F238E27FC236}">
                  <a16:creationId xmlns:a16="http://schemas.microsoft.com/office/drawing/2014/main" id="{AEA887AB-AEC9-40AF-B5CA-CCF70D1417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39127" y="4866041"/>
              <a:ext cx="33774" cy="144227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3" name="AutoShape 168">
              <a:extLst>
                <a:ext uri="{FF2B5EF4-FFF2-40B4-BE49-F238E27FC236}">
                  <a16:creationId xmlns:a16="http://schemas.microsoft.com/office/drawing/2014/main" id="{1D3EEB1D-D6B4-4B39-94DB-1F8A16F7DC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39127" y="4960937"/>
              <a:ext cx="135356" cy="493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4" name="AutoShape 169">
              <a:extLst>
                <a:ext uri="{FF2B5EF4-FFF2-40B4-BE49-F238E27FC236}">
                  <a16:creationId xmlns:a16="http://schemas.microsoft.com/office/drawing/2014/main" id="{55972481-8670-45B4-9CEB-4ECD19F303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39127" y="5008443"/>
              <a:ext cx="135357" cy="47373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5" name="AutoShape 171">
              <a:extLst>
                <a:ext uri="{FF2B5EF4-FFF2-40B4-BE49-F238E27FC236}">
                  <a16:creationId xmlns:a16="http://schemas.microsoft.com/office/drawing/2014/main" id="{1B16406B-13DF-4780-92BE-F8B00F6C52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46197" y="5621924"/>
              <a:ext cx="28286" cy="14417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6" name="AutoShape 164">
              <a:extLst>
                <a:ext uri="{FF2B5EF4-FFF2-40B4-BE49-F238E27FC236}">
                  <a16:creationId xmlns:a16="http://schemas.microsoft.com/office/drawing/2014/main" id="{7E5FF494-4200-4C5B-A102-84F05F9543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040249" y="5164637"/>
              <a:ext cx="170955" cy="214730"/>
            </a:xfrm>
            <a:prstGeom prst="straightConnector1">
              <a:avLst/>
            </a:prstGeom>
            <a:grpFill/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3EE13DFE-7142-4C90-BFAD-E4174C7E5B0A}"/>
                </a:ext>
              </a:extLst>
            </p:cNvPr>
            <p:cNvSpPr/>
            <p:nvPr/>
          </p:nvSpPr>
          <p:spPr>
            <a:xfrm>
              <a:off x="4275845" y="4830117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7E3380CE-90D4-4970-8235-5FE3435D2053}"/>
                </a:ext>
              </a:extLst>
            </p:cNvPr>
            <p:cNvSpPr/>
            <p:nvPr/>
          </p:nvSpPr>
          <p:spPr>
            <a:xfrm>
              <a:off x="4150369" y="5111545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819D939F-5C0B-4291-BAA2-A582F2DE2AF2}"/>
                </a:ext>
              </a:extLst>
            </p:cNvPr>
            <p:cNvSpPr/>
            <p:nvPr/>
          </p:nvSpPr>
          <p:spPr>
            <a:xfrm>
              <a:off x="4448625" y="5213789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8DB224E1-A2A2-4133-BDF8-21CF9652D98D}"/>
                </a:ext>
              </a:extLst>
            </p:cNvPr>
            <p:cNvSpPr/>
            <p:nvPr/>
          </p:nvSpPr>
          <p:spPr>
            <a:xfrm>
              <a:off x="4788121" y="4960017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F226FB08-45F5-46F0-8A38-44638554E7F3}"/>
                </a:ext>
              </a:extLst>
            </p:cNvPr>
            <p:cNvSpPr/>
            <p:nvPr/>
          </p:nvSpPr>
          <p:spPr>
            <a:xfrm>
              <a:off x="4813451" y="5250592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86646642-2EDC-4D55-A34E-C0686C61EC9B}"/>
                </a:ext>
              </a:extLst>
            </p:cNvPr>
            <p:cNvSpPr/>
            <p:nvPr/>
          </p:nvSpPr>
          <p:spPr>
            <a:xfrm>
              <a:off x="4578061" y="5517738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6" name="Rectangle 365">
              <a:extLst>
                <a:ext uri="{FF2B5EF4-FFF2-40B4-BE49-F238E27FC236}">
                  <a16:creationId xmlns:a16="http://schemas.microsoft.com/office/drawing/2014/main" id="{9B74CA37-9244-49FC-BD87-6D55237F0A7E}"/>
                </a:ext>
              </a:extLst>
            </p:cNvPr>
            <p:cNvSpPr/>
            <p:nvPr/>
          </p:nvSpPr>
          <p:spPr>
            <a:xfrm>
              <a:off x="4217202" y="5580118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7" name="Rectangle 366">
              <a:extLst>
                <a:ext uri="{FF2B5EF4-FFF2-40B4-BE49-F238E27FC236}">
                  <a16:creationId xmlns:a16="http://schemas.microsoft.com/office/drawing/2014/main" id="{E6194A21-1EAC-409C-AB4B-6BE684179B49}"/>
                </a:ext>
              </a:extLst>
            </p:cNvPr>
            <p:cNvSpPr/>
            <p:nvPr/>
          </p:nvSpPr>
          <p:spPr>
            <a:xfrm>
              <a:off x="3988532" y="5328074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462DAD9A-9BEF-4129-81E8-B502447EFC4F}"/>
                </a:ext>
              </a:extLst>
            </p:cNvPr>
            <p:cNvSpPr/>
            <p:nvPr/>
          </p:nvSpPr>
          <p:spPr>
            <a:xfrm>
              <a:off x="4905237" y="5559617"/>
              <a:ext cx="110995" cy="110995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9" name="Rectangle 368">
            <a:extLst>
              <a:ext uri="{FF2B5EF4-FFF2-40B4-BE49-F238E27FC236}">
                <a16:creationId xmlns:a16="http://schemas.microsoft.com/office/drawing/2014/main" id="{149A4E35-EAA3-4669-85CA-84C0D8069031}"/>
              </a:ext>
            </a:extLst>
          </p:cNvPr>
          <p:cNvSpPr/>
          <p:nvPr/>
        </p:nvSpPr>
        <p:spPr>
          <a:xfrm>
            <a:off x="2156136" y="386260"/>
            <a:ext cx="7921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Complete Decentralization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cxnSp>
        <p:nvCxnSpPr>
          <p:cNvPr id="375" name="Straight Arrow Connector 374">
            <a:extLst>
              <a:ext uri="{FF2B5EF4-FFF2-40B4-BE49-F238E27FC236}">
                <a16:creationId xmlns:a16="http://schemas.microsoft.com/office/drawing/2014/main" id="{83B71E12-8F06-4CD9-8689-8FE7DABA3E1B}"/>
              </a:ext>
            </a:extLst>
          </p:cNvPr>
          <p:cNvCxnSpPr>
            <a:cxnSpLocks/>
          </p:cNvCxnSpPr>
          <p:nvPr/>
        </p:nvCxnSpPr>
        <p:spPr>
          <a:xfrm>
            <a:off x="4408068" y="3005654"/>
            <a:ext cx="432000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Arrow Connector 386">
            <a:extLst>
              <a:ext uri="{FF2B5EF4-FFF2-40B4-BE49-F238E27FC236}">
                <a16:creationId xmlns:a16="http://schemas.microsoft.com/office/drawing/2014/main" id="{5EB8083D-5B63-464F-B3A0-8EEB8284B047}"/>
              </a:ext>
            </a:extLst>
          </p:cNvPr>
          <p:cNvCxnSpPr>
            <a:cxnSpLocks/>
          </p:cNvCxnSpPr>
          <p:nvPr/>
        </p:nvCxnSpPr>
        <p:spPr>
          <a:xfrm flipH="1">
            <a:off x="6976482" y="3003711"/>
            <a:ext cx="432000" cy="0"/>
          </a:xfrm>
          <a:prstGeom prst="straightConnector1">
            <a:avLst/>
          </a:prstGeom>
          <a:ln w="19050">
            <a:solidFill>
              <a:srgbClr val="3DC1F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0DCE47A1-0204-4922-A97D-00D05B3B87F2}"/>
              </a:ext>
            </a:extLst>
          </p:cNvPr>
          <p:cNvCxnSpPr>
            <a:cxnSpLocks/>
          </p:cNvCxnSpPr>
          <p:nvPr/>
        </p:nvCxnSpPr>
        <p:spPr>
          <a:xfrm flipH="1" flipV="1">
            <a:off x="5970511" y="3842775"/>
            <a:ext cx="8473" cy="432000"/>
          </a:xfrm>
          <a:prstGeom prst="straightConnector1">
            <a:avLst/>
          </a:prstGeom>
          <a:ln w="19050">
            <a:solidFill>
              <a:srgbClr val="3DC1F2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>
            <a:extLst>
              <a:ext uri="{FF2B5EF4-FFF2-40B4-BE49-F238E27FC236}">
                <a16:creationId xmlns:a16="http://schemas.microsoft.com/office/drawing/2014/main" id="{50C25C20-F605-4D05-92F7-0D14A3519D38}"/>
              </a:ext>
            </a:extLst>
          </p:cNvPr>
          <p:cNvSpPr txBox="1"/>
          <p:nvPr/>
        </p:nvSpPr>
        <p:spPr>
          <a:xfrm>
            <a:off x="5206691" y="5740569"/>
            <a:ext cx="163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E0E0E0"/>
                </a:solidFill>
              </a:rPr>
              <a:t>dApp</a:t>
            </a:r>
            <a:r>
              <a:rPr lang="en-US" dirty="0">
                <a:solidFill>
                  <a:srgbClr val="E0E0E0"/>
                </a:solidFill>
              </a:rPr>
              <a:t> platforms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17FDAB74-998E-45DE-9BBF-F4E481252707}"/>
              </a:ext>
            </a:extLst>
          </p:cNvPr>
          <p:cNvSpPr txBox="1"/>
          <p:nvPr/>
        </p:nvSpPr>
        <p:spPr>
          <a:xfrm>
            <a:off x="5199241" y="2580564"/>
            <a:ext cx="146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E0E0E0"/>
                </a:solidFill>
              </a:rPr>
              <a:t>Competely</a:t>
            </a:r>
            <a:endParaRPr lang="en-US" dirty="0">
              <a:solidFill>
                <a:srgbClr val="E0E0E0"/>
              </a:solidFill>
            </a:endParaRPr>
          </a:p>
          <a:p>
            <a:pPr algn="ctr"/>
            <a:r>
              <a:rPr lang="en-US" dirty="0">
                <a:solidFill>
                  <a:srgbClr val="E0E0E0"/>
                </a:solidFill>
              </a:rPr>
              <a:t>Decentralized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Applications</a:t>
            </a:r>
            <a:endParaRPr lang="ru-RU" dirty="0">
              <a:solidFill>
                <a:srgbClr val="E0E0E0"/>
              </a:solidFill>
            </a:endParaRPr>
          </a:p>
        </p:txBody>
      </p:sp>
      <p:cxnSp>
        <p:nvCxnSpPr>
          <p:cNvPr id="409" name="AutoShape 169">
            <a:extLst>
              <a:ext uri="{FF2B5EF4-FFF2-40B4-BE49-F238E27FC236}">
                <a16:creationId xmlns:a16="http://schemas.microsoft.com/office/drawing/2014/main" id="{D75F8DBE-9CD9-4F8C-881F-BD8F8426BE9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667536" y="2982818"/>
            <a:ext cx="170161" cy="36585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0" name="AutoShape 171">
            <a:extLst>
              <a:ext uri="{FF2B5EF4-FFF2-40B4-BE49-F238E27FC236}">
                <a16:creationId xmlns:a16="http://schemas.microsoft.com/office/drawing/2014/main" id="{B60AEDBB-11C9-4DA4-9DD5-B3AB535998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6029" y="3195220"/>
            <a:ext cx="121114" cy="79360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1" name="AutoShape 171">
            <a:extLst>
              <a:ext uri="{FF2B5EF4-FFF2-40B4-BE49-F238E27FC236}">
                <a16:creationId xmlns:a16="http://schemas.microsoft.com/office/drawing/2014/main" id="{1F5ABC57-7C2A-450F-9864-800695DDAEB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34365" y="3234662"/>
            <a:ext cx="79654" cy="94634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2" name="AutoShape 164">
            <a:extLst>
              <a:ext uri="{FF2B5EF4-FFF2-40B4-BE49-F238E27FC236}">
                <a16:creationId xmlns:a16="http://schemas.microsoft.com/office/drawing/2014/main" id="{7631FC3E-F1A9-4629-A01E-1EA67C09A32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836118" y="2536473"/>
            <a:ext cx="115543" cy="91160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3" name="AutoShape 164">
            <a:extLst>
              <a:ext uri="{FF2B5EF4-FFF2-40B4-BE49-F238E27FC236}">
                <a16:creationId xmlns:a16="http://schemas.microsoft.com/office/drawing/2014/main" id="{B9D3A9FE-49C2-4EE3-9781-02DCA5FB86D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87117" y="3279869"/>
            <a:ext cx="75847" cy="118713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4" name="AutoShape 149">
            <a:extLst>
              <a:ext uri="{FF2B5EF4-FFF2-40B4-BE49-F238E27FC236}">
                <a16:creationId xmlns:a16="http://schemas.microsoft.com/office/drawing/2014/main" id="{65B9FD18-71DF-42DD-8F73-0A5441D9FDA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359400" y="2603314"/>
            <a:ext cx="459164" cy="28957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5" name="AutoShape 150">
            <a:extLst>
              <a:ext uri="{FF2B5EF4-FFF2-40B4-BE49-F238E27FC236}">
                <a16:creationId xmlns:a16="http://schemas.microsoft.com/office/drawing/2014/main" id="{3CCDF2E7-F1D3-4BCB-A6BE-379BE0C681D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64476" y="2630201"/>
            <a:ext cx="154089" cy="38367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6" name="AutoShape 151">
            <a:extLst>
              <a:ext uri="{FF2B5EF4-FFF2-40B4-BE49-F238E27FC236}">
                <a16:creationId xmlns:a16="http://schemas.microsoft.com/office/drawing/2014/main" id="{F1CC25B5-1A3E-42ED-B210-E95A819550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55047" y="2603314"/>
            <a:ext cx="404355" cy="28957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7" name="AutoShape 152">
            <a:extLst>
              <a:ext uri="{FF2B5EF4-FFF2-40B4-BE49-F238E27FC236}">
                <a16:creationId xmlns:a16="http://schemas.microsoft.com/office/drawing/2014/main" id="{FA2FD1C2-D3C5-4A4C-8FFC-C5B584D20F3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955046" y="2630201"/>
            <a:ext cx="68254" cy="483984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8" name="AutoShape 153">
            <a:extLst>
              <a:ext uri="{FF2B5EF4-FFF2-40B4-BE49-F238E27FC236}">
                <a16:creationId xmlns:a16="http://schemas.microsoft.com/office/drawing/2014/main" id="{BDBEF807-323C-4091-944E-5ED5E7A8E2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23301" y="2603313"/>
            <a:ext cx="336101" cy="51087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19" name="AutoShape 154">
            <a:extLst>
              <a:ext uri="{FF2B5EF4-FFF2-40B4-BE49-F238E27FC236}">
                <a16:creationId xmlns:a16="http://schemas.microsoft.com/office/drawing/2014/main" id="{7C8815C7-59F3-420D-9B1D-FF3961E8E2D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23301" y="2630201"/>
            <a:ext cx="795265" cy="483984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0" name="AutoShape 155">
            <a:extLst>
              <a:ext uri="{FF2B5EF4-FFF2-40B4-BE49-F238E27FC236}">
                <a16:creationId xmlns:a16="http://schemas.microsoft.com/office/drawing/2014/main" id="{B1B8CBBA-9B9F-44AD-B9E1-7DE67513454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96221" y="3013873"/>
            <a:ext cx="68254" cy="252333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1" name="AutoShape 156">
            <a:extLst>
              <a:ext uri="{FF2B5EF4-FFF2-40B4-BE49-F238E27FC236}">
                <a16:creationId xmlns:a16="http://schemas.microsoft.com/office/drawing/2014/main" id="{C6CFECE3-B5F7-4742-81C8-F88FDF88894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664475" y="3013872"/>
            <a:ext cx="281290" cy="32265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2" name="AutoShape 157">
            <a:extLst>
              <a:ext uri="{FF2B5EF4-FFF2-40B4-BE49-F238E27FC236}">
                <a16:creationId xmlns:a16="http://schemas.microsoft.com/office/drawing/2014/main" id="{B7A951A7-28A0-4B20-908E-38ED171FC36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596222" y="3266206"/>
            <a:ext cx="339977" cy="5901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3" name="AutoShape 158">
            <a:extLst>
              <a:ext uri="{FF2B5EF4-FFF2-40B4-BE49-F238E27FC236}">
                <a16:creationId xmlns:a16="http://schemas.microsoft.com/office/drawing/2014/main" id="{32C628AA-9588-4F4C-881D-97BAF0848E7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3301" y="3114186"/>
            <a:ext cx="572921" cy="152021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4" name="AutoShape 159">
            <a:extLst>
              <a:ext uri="{FF2B5EF4-FFF2-40B4-BE49-F238E27FC236}">
                <a16:creationId xmlns:a16="http://schemas.microsoft.com/office/drawing/2014/main" id="{49D56D02-726E-4ABC-9E6A-127DE901010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67144" y="3114185"/>
            <a:ext cx="156157" cy="17477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5" name="AutoShape 160">
            <a:extLst>
              <a:ext uri="{FF2B5EF4-FFF2-40B4-BE49-F238E27FC236}">
                <a16:creationId xmlns:a16="http://schemas.microsoft.com/office/drawing/2014/main" id="{8CA216FC-413A-4359-BFE4-E808F53292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3301" y="3114186"/>
            <a:ext cx="196489" cy="353681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6" name="AutoShape 161">
            <a:extLst>
              <a:ext uri="{FF2B5EF4-FFF2-40B4-BE49-F238E27FC236}">
                <a16:creationId xmlns:a16="http://schemas.microsoft.com/office/drawing/2014/main" id="{E105CC29-BF63-41E6-99C2-22D6AF2EF3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67143" y="3288957"/>
            <a:ext cx="352646" cy="178908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7" name="AutoShape 162">
            <a:extLst>
              <a:ext uri="{FF2B5EF4-FFF2-40B4-BE49-F238E27FC236}">
                <a16:creationId xmlns:a16="http://schemas.microsoft.com/office/drawing/2014/main" id="{623B84C1-CEE7-4E23-9884-3EB641BAAB3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19789" y="3329296"/>
            <a:ext cx="710294" cy="138571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8" name="AutoShape 163">
            <a:extLst>
              <a:ext uri="{FF2B5EF4-FFF2-40B4-BE49-F238E27FC236}">
                <a16:creationId xmlns:a16="http://schemas.microsoft.com/office/drawing/2014/main" id="{96991BD2-4E40-4FA8-AC8A-A417BC3925C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117409" y="3467866"/>
            <a:ext cx="102381" cy="107552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29" name="AutoShape 164">
            <a:extLst>
              <a:ext uri="{FF2B5EF4-FFF2-40B4-BE49-F238E27FC236}">
                <a16:creationId xmlns:a16="http://schemas.microsoft.com/office/drawing/2014/main" id="{5C0FD561-9ADB-4893-B690-2317F38DDAA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218139" y="3471913"/>
            <a:ext cx="70210" cy="115639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0" name="AutoShape 165">
            <a:extLst>
              <a:ext uri="{FF2B5EF4-FFF2-40B4-BE49-F238E27FC236}">
                <a16:creationId xmlns:a16="http://schemas.microsoft.com/office/drawing/2014/main" id="{4B2871E2-65E6-47F2-A512-8A3B61A3A91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259088" y="2487489"/>
            <a:ext cx="100313" cy="115825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1" name="AutoShape 166">
            <a:extLst>
              <a:ext uri="{FF2B5EF4-FFF2-40B4-BE49-F238E27FC236}">
                <a16:creationId xmlns:a16="http://schemas.microsoft.com/office/drawing/2014/main" id="{45BEF7CA-EAF0-4CB6-A7BE-E0A80C6DBA7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359401" y="2504036"/>
            <a:ext cx="100313" cy="99279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2" name="AutoShape 167">
            <a:extLst>
              <a:ext uri="{FF2B5EF4-FFF2-40B4-BE49-F238E27FC236}">
                <a16:creationId xmlns:a16="http://schemas.microsoft.com/office/drawing/2014/main" id="{05B89B3A-72F3-49DF-93B7-6A1417755ED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18566" y="2468873"/>
            <a:ext cx="38263" cy="16339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3" name="AutoShape 168">
            <a:extLst>
              <a:ext uri="{FF2B5EF4-FFF2-40B4-BE49-F238E27FC236}">
                <a16:creationId xmlns:a16="http://schemas.microsoft.com/office/drawing/2014/main" id="{9B7574B2-0756-4D60-A5BF-4A646FE1FE7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18566" y="2630201"/>
            <a:ext cx="156157" cy="2068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4" name="AutoShape 169">
            <a:extLst>
              <a:ext uri="{FF2B5EF4-FFF2-40B4-BE49-F238E27FC236}">
                <a16:creationId xmlns:a16="http://schemas.microsoft.com/office/drawing/2014/main" id="{2E93FD1B-1854-4ACE-B18E-7AAD64B7AB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8566" y="2630201"/>
            <a:ext cx="88937" cy="163396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35" name="AutoShape 171">
            <a:extLst>
              <a:ext uri="{FF2B5EF4-FFF2-40B4-BE49-F238E27FC236}">
                <a16:creationId xmlns:a16="http://schemas.microsoft.com/office/drawing/2014/main" id="{545C8DC8-B623-4DD6-A5DB-E811BFDCB2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4366" y="3329296"/>
            <a:ext cx="5501" cy="159255"/>
          </a:xfrm>
          <a:prstGeom prst="straightConnector1">
            <a:avLst/>
          </a:prstGeom>
          <a:solidFill>
            <a:srgbClr val="080808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36" name="AutoShape 172">
            <a:extLst>
              <a:ext uri="{FF2B5EF4-FFF2-40B4-BE49-F238E27FC236}">
                <a16:creationId xmlns:a16="http://schemas.microsoft.com/office/drawing/2014/main" id="{C97399F4-3C1A-41A7-8EB8-600B53947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6316" y="2541264"/>
            <a:ext cx="116860" cy="116860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" name="AutoShape 173">
            <a:extLst>
              <a:ext uri="{FF2B5EF4-FFF2-40B4-BE49-F238E27FC236}">
                <a16:creationId xmlns:a16="http://schemas.microsoft.com/office/drawing/2014/main" id="{265FA71B-10DF-49FF-B284-4E51D32BF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997" y="2568152"/>
            <a:ext cx="116860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8" name="AutoShape 174">
            <a:extLst>
              <a:ext uri="{FF2B5EF4-FFF2-40B4-BE49-F238E27FC236}">
                <a16:creationId xmlns:a16="http://schemas.microsoft.com/office/drawing/2014/main" id="{F04BA14B-8DD5-4593-84F8-909A541FE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13" y="2568153"/>
            <a:ext cx="117894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" name="AutoShape 175">
            <a:extLst>
              <a:ext uri="{FF2B5EF4-FFF2-40B4-BE49-F238E27FC236}">
                <a16:creationId xmlns:a16="http://schemas.microsoft.com/office/drawing/2014/main" id="{EE4664EA-E9C9-4DB8-A24E-F511B2376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306" y="3266207"/>
            <a:ext cx="117894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" name="AutoShape 176">
            <a:extLst>
              <a:ext uri="{FF2B5EF4-FFF2-40B4-BE49-F238E27FC236}">
                <a16:creationId xmlns:a16="http://schemas.microsoft.com/office/drawing/2014/main" id="{2C077D4F-9B9B-42C1-A54A-3F68199B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631" y="2961131"/>
            <a:ext cx="117894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" name="AutoShape 177">
            <a:extLst>
              <a:ext uri="{FF2B5EF4-FFF2-40B4-BE49-F238E27FC236}">
                <a16:creationId xmlns:a16="http://schemas.microsoft.com/office/drawing/2014/main" id="{A4038EED-1E3A-42CA-A366-25B4F5C8C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206" y="3198986"/>
            <a:ext cx="117894" cy="116860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" name="AutoShape 178">
            <a:extLst>
              <a:ext uri="{FF2B5EF4-FFF2-40B4-BE49-F238E27FC236}">
                <a16:creationId xmlns:a16="http://schemas.microsoft.com/office/drawing/2014/main" id="{39F6BE38-47FA-454D-A38B-0A4341A8B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456" y="3052137"/>
            <a:ext cx="117894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" name="AutoShape 179">
            <a:extLst>
              <a:ext uri="{FF2B5EF4-FFF2-40B4-BE49-F238E27FC236}">
                <a16:creationId xmlns:a16="http://schemas.microsoft.com/office/drawing/2014/main" id="{0295941F-9629-4F9A-B7A6-757A87BE7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604" y="3412022"/>
            <a:ext cx="117894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" name="AutoShape 190">
            <a:extLst>
              <a:ext uri="{FF2B5EF4-FFF2-40B4-BE49-F238E27FC236}">
                <a16:creationId xmlns:a16="http://schemas.microsoft.com/office/drawing/2014/main" id="{87DDE82F-2ACC-4F00-8989-5A391D47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060" y="3220704"/>
            <a:ext cx="117894" cy="115825"/>
          </a:xfrm>
          <a:prstGeom prst="flowChartConnector">
            <a:avLst/>
          </a:prstGeom>
          <a:solidFill>
            <a:srgbClr val="021B24"/>
          </a:solidFill>
          <a:ln w="19050">
            <a:solidFill>
              <a:srgbClr val="3DC1F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92C1158-AD99-46F8-A250-1B9F7903F12F}"/>
              </a:ext>
            </a:extLst>
          </p:cNvPr>
          <p:cNvSpPr txBox="1"/>
          <p:nvPr/>
        </p:nvSpPr>
        <p:spPr>
          <a:xfrm>
            <a:off x="6874603" y="1717100"/>
            <a:ext cx="335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E0E0E0"/>
                </a:solidFill>
              </a:rPr>
              <a:t>Distribution Management System</a:t>
            </a:r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481FBA0-E209-4266-88FF-BEEBDFAD0CE2}"/>
              </a:ext>
            </a:extLst>
          </p:cNvPr>
          <p:cNvSpPr txBox="1"/>
          <p:nvPr/>
        </p:nvSpPr>
        <p:spPr>
          <a:xfrm>
            <a:off x="1694694" y="1716620"/>
            <a:ext cx="357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Resource Delivery Network</a:t>
            </a:r>
            <a:endParaRPr lang="ru-RU" dirty="0">
              <a:solidFill>
                <a:srgbClr val="E0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7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2069AB-445E-4570-A12A-E9C72CE3B7C6}"/>
              </a:ext>
            </a:extLst>
          </p:cNvPr>
          <p:cNvSpPr/>
          <p:nvPr/>
        </p:nvSpPr>
        <p:spPr>
          <a:xfrm>
            <a:off x="2126876" y="2504577"/>
            <a:ext cx="79216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</a:rPr>
              <a:t>Pros and Cons</a:t>
            </a:r>
          </a:p>
          <a:p>
            <a:pPr algn="ctr"/>
            <a:r>
              <a:rPr lang="en-US" sz="2800" dirty="0">
                <a:solidFill>
                  <a:srgbClr val="3DC1F2"/>
                </a:solidFill>
              </a:rPr>
              <a:t>of Today’s</a:t>
            </a:r>
          </a:p>
          <a:p>
            <a:pPr algn="ctr"/>
            <a:r>
              <a:rPr lang="en-US" sz="2800" dirty="0">
                <a:solidFill>
                  <a:srgbClr val="3DC1F2"/>
                </a:solidFill>
              </a:rPr>
              <a:t>Client Application Technologies</a:t>
            </a:r>
            <a:endParaRPr lang="ru-RU" sz="2800" dirty="0">
              <a:solidFill>
                <a:srgbClr val="3DC1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161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981966F-3B9D-4B9A-8874-D5C66738B787}"/>
              </a:ext>
            </a:extLst>
          </p:cNvPr>
          <p:cNvSpPr txBox="1"/>
          <p:nvPr/>
        </p:nvSpPr>
        <p:spPr>
          <a:xfrm>
            <a:off x="4666761" y="2714416"/>
            <a:ext cx="2858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3DC1F2"/>
                </a:solidFill>
                <a:latin typeface="Zilap Orion Personal Use" panose="02000500000000000000" pitchFamily="2" charset="0"/>
              </a:rPr>
              <a:t>ULTRANET</a:t>
            </a:r>
            <a:endParaRPr lang="ru-RU" sz="3200" dirty="0">
              <a:solidFill>
                <a:srgbClr val="3DC1F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B0D64F-90F7-4154-9B07-FBCC3BC40894}"/>
              </a:ext>
            </a:extLst>
          </p:cNvPr>
          <p:cNvSpPr txBox="1"/>
          <p:nvPr/>
        </p:nvSpPr>
        <p:spPr>
          <a:xfrm>
            <a:off x="3615762" y="4245039"/>
            <a:ext cx="496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https://ultranet.org</a:t>
            </a:r>
            <a:endParaRPr lang="ru-RU" dirty="0">
              <a:solidFill>
                <a:srgbClr val="E0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8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4F8E3D0-EDFB-4A8C-BDD2-E1D155447974}"/>
              </a:ext>
            </a:extLst>
          </p:cNvPr>
          <p:cNvSpPr/>
          <p:nvPr/>
        </p:nvSpPr>
        <p:spPr>
          <a:xfrm>
            <a:off x="2964329" y="2187790"/>
            <a:ext cx="2551598" cy="3130607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33FCA-6658-494B-B37F-ED9A10735A50}"/>
              </a:ext>
            </a:extLst>
          </p:cNvPr>
          <p:cNvSpPr/>
          <p:nvPr/>
        </p:nvSpPr>
        <p:spPr>
          <a:xfrm>
            <a:off x="3917208" y="2977733"/>
            <a:ext cx="619372" cy="453398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3D000-562A-4C45-B11C-EC59CD88646A}"/>
              </a:ext>
            </a:extLst>
          </p:cNvPr>
          <p:cNvSpPr/>
          <p:nvPr/>
        </p:nvSpPr>
        <p:spPr>
          <a:xfrm>
            <a:off x="3154905" y="2977733"/>
            <a:ext cx="619372" cy="453398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4B8D66-3328-41F0-B1E2-BCB5768791EF}"/>
              </a:ext>
            </a:extLst>
          </p:cNvPr>
          <p:cNvSpPr/>
          <p:nvPr/>
        </p:nvSpPr>
        <p:spPr>
          <a:xfrm>
            <a:off x="4679511" y="2977733"/>
            <a:ext cx="619372" cy="453398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9E6BFE-E7ED-4E3B-9DE4-4A0E41D55498}"/>
              </a:ext>
            </a:extLst>
          </p:cNvPr>
          <p:cNvSpPr/>
          <p:nvPr/>
        </p:nvSpPr>
        <p:spPr>
          <a:xfrm>
            <a:off x="3154905" y="2388318"/>
            <a:ext cx="2143978" cy="453398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FE1919-62A7-4C2C-9AE0-4BE1AFF5E43C}"/>
              </a:ext>
            </a:extLst>
          </p:cNvPr>
          <p:cNvSpPr/>
          <p:nvPr/>
        </p:nvSpPr>
        <p:spPr>
          <a:xfrm>
            <a:off x="3154905" y="3567151"/>
            <a:ext cx="2143978" cy="708433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BE3759-94EA-417E-8FF0-5837B7494546}"/>
              </a:ext>
            </a:extLst>
          </p:cNvPr>
          <p:cNvSpPr/>
          <p:nvPr/>
        </p:nvSpPr>
        <p:spPr>
          <a:xfrm>
            <a:off x="3154905" y="4411603"/>
            <a:ext cx="2143978" cy="708433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F52A1C-D147-4DDA-B7AE-37A0E1C344CF}"/>
              </a:ext>
            </a:extLst>
          </p:cNvPr>
          <p:cNvSpPr/>
          <p:nvPr/>
        </p:nvSpPr>
        <p:spPr>
          <a:xfrm>
            <a:off x="2964329" y="1861245"/>
            <a:ext cx="2551598" cy="326545"/>
          </a:xfrm>
          <a:prstGeom prst="rect">
            <a:avLst/>
          </a:prstGeom>
          <a:solidFill>
            <a:srgbClr val="021B24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E0E0E0"/>
                </a:solidFill>
              </a:rPr>
              <a:t>http://www....</a:t>
            </a:r>
            <a:endParaRPr lang="ru-RU" sz="1400" dirty="0">
              <a:solidFill>
                <a:srgbClr val="E0E0E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6A72F2-09B5-4C92-978C-BD597902CB58}"/>
              </a:ext>
            </a:extLst>
          </p:cNvPr>
          <p:cNvSpPr>
            <a:spLocks/>
          </p:cNvSpPr>
          <p:nvPr/>
        </p:nvSpPr>
        <p:spPr>
          <a:xfrm>
            <a:off x="6672851" y="1382210"/>
            <a:ext cx="5023155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Pros</a:t>
            </a:r>
            <a:r>
              <a:rPr lang="en-US" dirty="0">
                <a:solidFill>
                  <a:srgbClr val="3DC1F2"/>
                </a:solidFill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Ease of use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Platform independence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Malware resistance</a:t>
            </a:r>
          </a:p>
          <a:p>
            <a:pPr lvl="1">
              <a:lnSpc>
                <a:spcPct val="150000"/>
              </a:lnSpc>
            </a:pPr>
            <a:endParaRPr lang="en-US" dirty="0">
              <a:solidFill>
                <a:srgbClr val="E0E0E0"/>
              </a:solidFill>
            </a:endParaRPr>
          </a:p>
          <a:p>
            <a:pPr marL="0" lvl="1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Cons</a:t>
            </a:r>
            <a:r>
              <a:rPr lang="en-US" dirty="0">
                <a:solidFill>
                  <a:srgbClr val="FF9900"/>
                </a:solidFill>
              </a:rPr>
              <a:t> </a:t>
            </a:r>
          </a:p>
          <a:p>
            <a:pPr marL="720725" lvl="1" indent="-285750" defTabSz="446088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Requires a Web server</a:t>
            </a:r>
          </a:p>
          <a:p>
            <a:pPr marL="720725" lvl="1" indent="-285750" defTabSz="446088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DDOS vulnerability</a:t>
            </a:r>
          </a:p>
          <a:p>
            <a:pPr marL="720725" lvl="1" indent="-285750" defTabSz="446088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Censorship vulnerability</a:t>
            </a:r>
          </a:p>
          <a:p>
            <a:pPr marL="720725" lvl="1" indent="-285750" defTabSz="446088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Hacker vulnerability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Low application performance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Relatively poor UI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C9EFCBD-BC01-466D-8B0F-80B1041C67D7}"/>
              </a:ext>
            </a:extLst>
          </p:cNvPr>
          <p:cNvSpPr/>
          <p:nvPr/>
        </p:nvSpPr>
        <p:spPr>
          <a:xfrm>
            <a:off x="2135189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</a:rPr>
              <a:t>The Web Applications</a:t>
            </a:r>
            <a:endParaRPr lang="ru-RU" sz="2800" dirty="0">
              <a:solidFill>
                <a:srgbClr val="3DC1F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D28D91-0AD0-4B39-A1A5-9BCFD74A7292}"/>
              </a:ext>
            </a:extLst>
          </p:cNvPr>
          <p:cNvSpPr/>
          <p:nvPr/>
        </p:nvSpPr>
        <p:spPr>
          <a:xfrm>
            <a:off x="7152296" y="1883312"/>
            <a:ext cx="3506321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Pros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High performance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Full access to resources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Rich UI</a:t>
            </a:r>
          </a:p>
          <a:p>
            <a:pPr marL="0" lvl="1">
              <a:lnSpc>
                <a:spcPct val="150000"/>
              </a:lnSpc>
            </a:pPr>
            <a:endParaRPr lang="en-US" dirty="0">
              <a:solidFill>
                <a:srgbClr val="E0E0E0"/>
              </a:solidFill>
            </a:endParaRPr>
          </a:p>
          <a:p>
            <a:pPr marL="0" lvl="1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Cons 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Platform dependence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Long time to interact (TTI)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An installation required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Vulnerability to malware</a:t>
            </a:r>
          </a:p>
          <a:p>
            <a:pPr marL="7429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E0E0E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5B038E-1C3B-4769-A1C0-5B3804BFCFEC}"/>
              </a:ext>
            </a:extLst>
          </p:cNvPr>
          <p:cNvSpPr/>
          <p:nvPr/>
        </p:nvSpPr>
        <p:spPr>
          <a:xfrm>
            <a:off x="2135189" y="385627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The Client Applications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51E9BCB1-4B79-401F-8821-58F3FB079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2857" y="1129013"/>
            <a:ext cx="7946286" cy="369332"/>
          </a:xfrm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E0E0E0"/>
                </a:solidFill>
                <a:latin typeface="+mj-lt"/>
                <a:cs typeface="Consolas" panose="020B0609020204030204" pitchFamily="49" charset="0"/>
              </a:rPr>
              <a:t>Desktop and Mobile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949ED6-531B-4945-9D16-F98600EC27AE}"/>
              </a:ext>
            </a:extLst>
          </p:cNvPr>
          <p:cNvGrpSpPr/>
          <p:nvPr/>
        </p:nvGrpSpPr>
        <p:grpSpPr>
          <a:xfrm>
            <a:off x="2394737" y="1883312"/>
            <a:ext cx="2931733" cy="2285520"/>
            <a:chOff x="778590" y="2347698"/>
            <a:chExt cx="2931733" cy="2285520"/>
          </a:xfrm>
          <a:solidFill>
            <a:srgbClr val="031E27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E88EECF-F077-4EAC-9C94-3026AB5B11C2}"/>
                </a:ext>
              </a:extLst>
            </p:cNvPr>
            <p:cNvSpPr/>
            <p:nvPr/>
          </p:nvSpPr>
          <p:spPr>
            <a:xfrm>
              <a:off x="785588" y="2694755"/>
              <a:ext cx="749214" cy="1105968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DED1175-9755-4E07-907F-0AA84E0D0080}"/>
                </a:ext>
              </a:extLst>
            </p:cNvPr>
            <p:cNvSpPr/>
            <p:nvPr/>
          </p:nvSpPr>
          <p:spPr>
            <a:xfrm>
              <a:off x="778590" y="2347698"/>
              <a:ext cx="2576369" cy="249673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rgbClr val="E0E0E0"/>
                  </a:solidFill>
                </a:rPr>
                <a:t>Application</a:t>
              </a:r>
              <a:r>
                <a:rPr lang="en-US" sz="1400" dirty="0"/>
                <a:t>…</a:t>
              </a:r>
              <a:endParaRPr lang="ru-RU" sz="140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2CBC0A7-3A5B-4BF0-8CAA-7CDF82868F79}"/>
                </a:ext>
              </a:extLst>
            </p:cNvPr>
            <p:cNvSpPr/>
            <p:nvPr/>
          </p:nvSpPr>
          <p:spPr>
            <a:xfrm>
              <a:off x="3354960" y="2347698"/>
              <a:ext cx="355363" cy="249673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E0E0E0"/>
                  </a:solidFill>
                </a:rPr>
                <a:t>X</a:t>
              </a:r>
              <a:endParaRPr lang="ru-RU" sz="1400" dirty="0">
                <a:solidFill>
                  <a:srgbClr val="E0E0E0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01E3806-BC6E-4226-A6D2-6D6F21299182}"/>
                </a:ext>
              </a:extLst>
            </p:cNvPr>
            <p:cNvSpPr/>
            <p:nvPr/>
          </p:nvSpPr>
          <p:spPr>
            <a:xfrm>
              <a:off x="1657748" y="2694755"/>
              <a:ext cx="2052575" cy="1938463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09291E5-2888-426C-B26E-6F9625021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114967" y="3094918"/>
              <a:ext cx="1138136" cy="1138136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F942954-F013-4B81-8910-E04888785470}"/>
                </a:ext>
              </a:extLst>
            </p:cNvPr>
            <p:cNvSpPr/>
            <p:nvPr/>
          </p:nvSpPr>
          <p:spPr>
            <a:xfrm>
              <a:off x="785589" y="3919164"/>
              <a:ext cx="749214" cy="714054"/>
            </a:xfrm>
            <a:prstGeom prst="rect">
              <a:avLst/>
            </a:prstGeom>
            <a:grpFill/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5620C73-1A68-42E6-8544-4C5C42F71D50}"/>
              </a:ext>
            </a:extLst>
          </p:cNvPr>
          <p:cNvSpPr/>
          <p:nvPr/>
        </p:nvSpPr>
        <p:spPr>
          <a:xfrm>
            <a:off x="4516894" y="3768668"/>
            <a:ext cx="1392403" cy="2132793"/>
          </a:xfrm>
          <a:prstGeom prst="round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txBody>
          <a:bodyPr wrap="square" rtlCol="0" anchor="ctr">
            <a:noAutofit/>
          </a:bodyPr>
          <a:lstStyle/>
          <a:p>
            <a:pPr algn="l"/>
            <a:endParaRPr lang="ru-RU" dirty="0">
              <a:solidFill>
                <a:srgbClr val="E0E0E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920CB8-CF37-44BE-97C3-FB6203BE235A}"/>
              </a:ext>
            </a:extLst>
          </p:cNvPr>
          <p:cNvSpPr/>
          <p:nvPr/>
        </p:nvSpPr>
        <p:spPr>
          <a:xfrm>
            <a:off x="5181618" y="3983781"/>
            <a:ext cx="571455" cy="158780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C7E87E-8E4D-46DA-8A02-34A3BE98414B}"/>
              </a:ext>
            </a:extLst>
          </p:cNvPr>
          <p:cNvSpPr/>
          <p:nvPr/>
        </p:nvSpPr>
        <p:spPr>
          <a:xfrm>
            <a:off x="4685361" y="3983781"/>
            <a:ext cx="386878" cy="386878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2B0905-5362-4C4D-B594-5DF71BC04BFE}"/>
              </a:ext>
            </a:extLst>
          </p:cNvPr>
          <p:cNvSpPr/>
          <p:nvPr/>
        </p:nvSpPr>
        <p:spPr>
          <a:xfrm>
            <a:off x="4685361" y="4471546"/>
            <a:ext cx="1067712" cy="368247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A220F18-F4D6-4F0E-AF98-7EA2691D46E0}"/>
              </a:ext>
            </a:extLst>
          </p:cNvPr>
          <p:cNvSpPr/>
          <p:nvPr/>
        </p:nvSpPr>
        <p:spPr>
          <a:xfrm>
            <a:off x="4685361" y="4940679"/>
            <a:ext cx="1067710" cy="368247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6F4406E-21F2-44B1-B5C8-BDD2D28D1127}"/>
              </a:ext>
            </a:extLst>
          </p:cNvPr>
          <p:cNvSpPr/>
          <p:nvPr/>
        </p:nvSpPr>
        <p:spPr>
          <a:xfrm>
            <a:off x="5181618" y="4206085"/>
            <a:ext cx="571455" cy="158780"/>
          </a:xfrm>
          <a:prstGeom prst="rect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FE7162-8C0E-4302-BAF4-C293A7F50C6C}"/>
              </a:ext>
            </a:extLst>
          </p:cNvPr>
          <p:cNvCxnSpPr>
            <a:cxnSpLocks/>
          </p:cNvCxnSpPr>
          <p:nvPr/>
        </p:nvCxnSpPr>
        <p:spPr>
          <a:xfrm>
            <a:off x="4697122" y="5413234"/>
            <a:ext cx="0" cy="488228"/>
          </a:xfrm>
          <a:prstGeom prst="line">
            <a:avLst/>
          </a:prstGeom>
          <a:ln w="19050">
            <a:solidFill>
              <a:srgbClr val="3DC1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96982C7-A114-4485-8924-83FE28832CFC}"/>
              </a:ext>
            </a:extLst>
          </p:cNvPr>
          <p:cNvCxnSpPr>
            <a:cxnSpLocks/>
          </p:cNvCxnSpPr>
          <p:nvPr/>
        </p:nvCxnSpPr>
        <p:spPr>
          <a:xfrm>
            <a:off x="5753072" y="5413234"/>
            <a:ext cx="0" cy="488228"/>
          </a:xfrm>
          <a:prstGeom prst="line">
            <a:avLst/>
          </a:prstGeom>
          <a:ln w="19050">
            <a:solidFill>
              <a:srgbClr val="3DC1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437DEED-30E4-4076-A7C9-F6BD67B1F4FA}"/>
              </a:ext>
            </a:extLst>
          </p:cNvPr>
          <p:cNvCxnSpPr>
            <a:cxnSpLocks/>
          </p:cNvCxnSpPr>
          <p:nvPr/>
        </p:nvCxnSpPr>
        <p:spPr>
          <a:xfrm>
            <a:off x="4697122" y="5413234"/>
            <a:ext cx="1055950" cy="0"/>
          </a:xfrm>
          <a:prstGeom prst="line">
            <a:avLst/>
          </a:prstGeom>
          <a:ln w="19050">
            <a:solidFill>
              <a:srgbClr val="3DC1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7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199">
            <a:extLst>
              <a:ext uri="{FF2B5EF4-FFF2-40B4-BE49-F238E27FC236}">
                <a16:creationId xmlns:a16="http://schemas.microsoft.com/office/drawing/2014/main" id="{C634B83A-B00B-4C5E-A140-A03DC3F1BAD6}"/>
              </a:ext>
            </a:extLst>
          </p:cNvPr>
          <p:cNvSpPr/>
          <p:nvPr/>
        </p:nvSpPr>
        <p:spPr>
          <a:xfrm>
            <a:off x="2135189" y="390925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cs typeface="Consolas" panose="020B0609020204030204" pitchFamily="49" charset="0"/>
              </a:rPr>
              <a:t>The Decentralized Applications</a:t>
            </a:r>
            <a:endParaRPr lang="ru-RU" sz="2800" dirty="0">
              <a:solidFill>
                <a:srgbClr val="3DC1F2"/>
              </a:solidFill>
              <a:cs typeface="Consolas" panose="020B0609020204030204" pitchFamily="49" charset="0"/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8B9D4BC-B963-4225-B125-D90F7A2AD82B}"/>
              </a:ext>
            </a:extLst>
          </p:cNvPr>
          <p:cNvSpPr/>
          <p:nvPr/>
        </p:nvSpPr>
        <p:spPr>
          <a:xfrm>
            <a:off x="2142876" y="2581805"/>
            <a:ext cx="1950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0E0E0"/>
                </a:solidFill>
              </a:rPr>
              <a:t>Client layer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(Web servers,</a:t>
            </a:r>
          </a:p>
          <a:p>
            <a:pPr algn="ctr"/>
            <a:r>
              <a:rPr lang="en-US" dirty="0">
                <a:solidFill>
                  <a:srgbClr val="E0E0E0"/>
                </a:solidFill>
              </a:rPr>
              <a:t>app stores)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9845C3B0-DF5E-4F4F-8E2F-4D2497CC12D7}"/>
              </a:ext>
            </a:extLst>
          </p:cNvPr>
          <p:cNvSpPr/>
          <p:nvPr/>
        </p:nvSpPr>
        <p:spPr>
          <a:xfrm>
            <a:off x="2135189" y="5048175"/>
            <a:ext cx="2015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0E0E0"/>
                </a:solidFill>
              </a:rPr>
              <a:t>dApp</a:t>
            </a:r>
            <a:endParaRPr lang="en-US" dirty="0">
              <a:solidFill>
                <a:srgbClr val="E0E0E0"/>
              </a:solidFill>
            </a:endParaRPr>
          </a:p>
          <a:p>
            <a:pPr algn="ctr"/>
            <a:r>
              <a:rPr lang="en-US" dirty="0">
                <a:solidFill>
                  <a:srgbClr val="E0E0E0"/>
                </a:solidFill>
              </a:rPr>
              <a:t>platforms</a:t>
            </a:r>
          </a:p>
        </p:txBody>
      </p:sp>
      <p:sp>
        <p:nvSpPr>
          <p:cNvPr id="324" name="Arrow: Up-Down 323">
            <a:extLst>
              <a:ext uri="{FF2B5EF4-FFF2-40B4-BE49-F238E27FC236}">
                <a16:creationId xmlns:a16="http://schemas.microsoft.com/office/drawing/2014/main" id="{EFDCE5BF-3898-482B-9369-03F039E16743}"/>
              </a:ext>
            </a:extLst>
          </p:cNvPr>
          <p:cNvSpPr/>
          <p:nvPr/>
        </p:nvSpPr>
        <p:spPr>
          <a:xfrm>
            <a:off x="6535223" y="3950080"/>
            <a:ext cx="281078" cy="426920"/>
          </a:xfrm>
          <a:prstGeom prst="upDownArrow">
            <a:avLst/>
          </a:prstGeom>
          <a:solidFill>
            <a:srgbClr val="031E27"/>
          </a:solidFill>
          <a:ln w="19050">
            <a:solidFill>
              <a:srgbClr val="3DC1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31237E-56C7-41BF-B8C8-A10605FBB149}"/>
              </a:ext>
            </a:extLst>
          </p:cNvPr>
          <p:cNvGrpSpPr/>
          <p:nvPr/>
        </p:nvGrpSpPr>
        <p:grpSpPr>
          <a:xfrm>
            <a:off x="4537175" y="2583131"/>
            <a:ext cx="481285" cy="847641"/>
            <a:chOff x="2896548" y="1919672"/>
            <a:chExt cx="681539" cy="1200329"/>
          </a:xfrm>
        </p:grpSpPr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B008C407-0A95-4314-89D2-33763613744F}"/>
                </a:ext>
              </a:extLst>
            </p:cNvPr>
            <p:cNvSpPr/>
            <p:nvPr/>
          </p:nvSpPr>
          <p:spPr>
            <a:xfrm>
              <a:off x="2896548" y="191967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F8ADCBB-CEC7-4627-A4A3-A3E1AFC72542}"/>
                </a:ext>
              </a:extLst>
            </p:cNvPr>
            <p:cNvSpPr/>
            <p:nvPr/>
          </p:nvSpPr>
          <p:spPr>
            <a:xfrm>
              <a:off x="2952036" y="197899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944" name="Oval 1943">
              <a:extLst>
                <a:ext uri="{FF2B5EF4-FFF2-40B4-BE49-F238E27FC236}">
                  <a16:creationId xmlns:a16="http://schemas.microsoft.com/office/drawing/2014/main" id="{1249A3B6-752F-4E61-AD8A-103F2D4A48D7}"/>
                </a:ext>
              </a:extLst>
            </p:cNvPr>
            <p:cNvSpPr/>
            <p:nvPr/>
          </p:nvSpPr>
          <p:spPr>
            <a:xfrm flipH="1">
              <a:off x="3144855" y="204635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5DA0C0EC-00CE-44BC-B5E8-B7343D110D40}"/>
                </a:ext>
              </a:extLst>
            </p:cNvPr>
            <p:cNvSpPr/>
            <p:nvPr/>
          </p:nvSpPr>
          <p:spPr>
            <a:xfrm flipH="1">
              <a:off x="3025585" y="204635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F50782C6-D1F7-464A-A7D1-04B224FF852C}"/>
                </a:ext>
              </a:extLst>
            </p:cNvPr>
            <p:cNvSpPr/>
            <p:nvPr/>
          </p:nvSpPr>
          <p:spPr>
            <a:xfrm>
              <a:off x="2952036" y="222901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DA272018-E30F-4640-A0BB-42625AC946E2}"/>
                </a:ext>
              </a:extLst>
            </p:cNvPr>
            <p:cNvSpPr/>
            <p:nvPr/>
          </p:nvSpPr>
          <p:spPr>
            <a:xfrm flipH="1">
              <a:off x="3144855" y="22963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85BD9E91-80C8-4376-832D-28F974D5C860}"/>
                </a:ext>
              </a:extLst>
            </p:cNvPr>
            <p:cNvSpPr/>
            <p:nvPr/>
          </p:nvSpPr>
          <p:spPr>
            <a:xfrm flipH="1">
              <a:off x="3025585" y="229637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1E4C717E-CC12-427E-8538-01CD07A1D6FD}"/>
                </a:ext>
              </a:extLst>
            </p:cNvPr>
            <p:cNvSpPr/>
            <p:nvPr/>
          </p:nvSpPr>
          <p:spPr>
            <a:xfrm>
              <a:off x="2952036" y="248848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938" name="Straight Connector 1937">
              <a:extLst>
                <a:ext uri="{FF2B5EF4-FFF2-40B4-BE49-F238E27FC236}">
                  <a16:creationId xmlns:a16="http://schemas.microsoft.com/office/drawing/2014/main" id="{A4988506-9438-4139-AEA2-524A489DE6D8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06921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4D1931C4-0984-49D8-AB91-694A4CB1B2DE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31922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61E2DA95-CA9E-43D3-8406-C9A42DE222FB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57870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63981B0A-CCFF-4904-B1DE-FC3F99A573C1}"/>
                </a:ext>
              </a:extLst>
            </p:cNvPr>
            <p:cNvSpPr/>
            <p:nvPr/>
          </p:nvSpPr>
          <p:spPr>
            <a:xfrm flipH="1">
              <a:off x="3144855" y="255584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74F93AB-4CC5-4CAB-BC02-3B6AD77F7DE7}"/>
                </a:ext>
              </a:extLst>
            </p:cNvPr>
            <p:cNvSpPr/>
            <p:nvPr/>
          </p:nvSpPr>
          <p:spPr>
            <a:xfrm flipH="1">
              <a:off x="3025585" y="255584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C9F7996-8162-49E5-94CB-19695F93D516}"/>
              </a:ext>
            </a:extLst>
          </p:cNvPr>
          <p:cNvGrpSpPr/>
          <p:nvPr/>
        </p:nvGrpSpPr>
        <p:grpSpPr>
          <a:xfrm>
            <a:off x="4335225" y="4648094"/>
            <a:ext cx="5181936" cy="1685349"/>
            <a:chOff x="2811225" y="4482483"/>
            <a:chExt cx="5181936" cy="1685349"/>
          </a:xfrm>
        </p:grpSpPr>
        <p:cxnSp>
          <p:nvCxnSpPr>
            <p:cNvPr id="355" name="AutoShape 152">
              <a:extLst>
                <a:ext uri="{FF2B5EF4-FFF2-40B4-BE49-F238E27FC236}">
                  <a16:creationId xmlns:a16="http://schemas.microsoft.com/office/drawing/2014/main" id="{1E0F2BFB-52BE-4132-A681-7E9D83D16A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359717" y="5835234"/>
              <a:ext cx="87318" cy="30541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5" name="AutoShape 152">
              <a:extLst>
                <a:ext uri="{FF2B5EF4-FFF2-40B4-BE49-F238E27FC236}">
                  <a16:creationId xmlns:a16="http://schemas.microsoft.com/office/drawing/2014/main" id="{3ECD6C98-C16E-46CD-8417-3BCD054A3A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59717" y="5062122"/>
              <a:ext cx="438792" cy="73654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AutoShape 152">
              <a:extLst>
                <a:ext uri="{FF2B5EF4-FFF2-40B4-BE49-F238E27FC236}">
                  <a16:creationId xmlns:a16="http://schemas.microsoft.com/office/drawing/2014/main" id="{44682AEE-EFC0-4E14-B73C-E0D5EB4F75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793287" y="4879291"/>
              <a:ext cx="710425" cy="18805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6" name="AutoShape 152">
              <a:extLst>
                <a:ext uri="{FF2B5EF4-FFF2-40B4-BE49-F238E27FC236}">
                  <a16:creationId xmlns:a16="http://schemas.microsoft.com/office/drawing/2014/main" id="{9BC973A4-0947-49EA-8211-C202A347E9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35805" y="4905411"/>
              <a:ext cx="67907" cy="794007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7" name="AutoShape 152">
              <a:extLst>
                <a:ext uri="{FF2B5EF4-FFF2-40B4-BE49-F238E27FC236}">
                  <a16:creationId xmlns:a16="http://schemas.microsoft.com/office/drawing/2014/main" id="{32545315-1A97-4E00-ABA7-F7A0DF6419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54494" y="5704640"/>
              <a:ext cx="1086534" cy="9402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8" name="AutoShape 152">
              <a:extLst>
                <a:ext uri="{FF2B5EF4-FFF2-40B4-BE49-F238E27FC236}">
                  <a16:creationId xmlns:a16="http://schemas.microsoft.com/office/drawing/2014/main" id="{49A6CEFF-3417-44B7-BF30-E14D4E9542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30581" y="5239729"/>
              <a:ext cx="715650" cy="45968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9" name="AutoShape 152">
              <a:extLst>
                <a:ext uri="{FF2B5EF4-FFF2-40B4-BE49-F238E27FC236}">
                  <a16:creationId xmlns:a16="http://schemas.microsoft.com/office/drawing/2014/main" id="{57D99642-BFA6-49D0-B259-2ED80343BB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146231" y="5239729"/>
              <a:ext cx="292528" cy="72087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0" name="AutoShape 152">
              <a:extLst>
                <a:ext uri="{FF2B5EF4-FFF2-40B4-BE49-F238E27FC236}">
                  <a16:creationId xmlns:a16="http://schemas.microsoft.com/office/drawing/2014/main" id="{CC07533C-DDED-4A65-97BC-F222FE7E79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488041" y="4868845"/>
              <a:ext cx="668637" cy="38133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1" name="AutoShape 152">
              <a:extLst>
                <a:ext uri="{FF2B5EF4-FFF2-40B4-BE49-F238E27FC236}">
                  <a16:creationId xmlns:a16="http://schemas.microsoft.com/office/drawing/2014/main" id="{8CEAB955-1A5C-4D29-89F5-5E46E6260C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172349" y="4680791"/>
              <a:ext cx="668635" cy="56416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2" name="AutoShape 152">
              <a:extLst>
                <a:ext uri="{FF2B5EF4-FFF2-40B4-BE49-F238E27FC236}">
                  <a16:creationId xmlns:a16="http://schemas.microsoft.com/office/drawing/2014/main" id="{508AFB8B-E23C-48EA-A5D3-11A60CC9B8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893224" y="5244954"/>
              <a:ext cx="464911" cy="44401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3" name="AutoShape 152">
              <a:extLst>
                <a:ext uri="{FF2B5EF4-FFF2-40B4-BE49-F238E27FC236}">
                  <a16:creationId xmlns:a16="http://schemas.microsoft.com/office/drawing/2014/main" id="{0F2D81B1-D8AA-4EFA-8E68-78051F8EE2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428312" y="5234505"/>
              <a:ext cx="459687" cy="74699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4" name="AutoShape 152">
              <a:extLst>
                <a:ext uri="{FF2B5EF4-FFF2-40B4-BE49-F238E27FC236}">
                  <a16:creationId xmlns:a16="http://schemas.microsoft.com/office/drawing/2014/main" id="{B3847B0C-19C9-4FB8-8CF8-93A2495817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358135" y="5699419"/>
              <a:ext cx="752216" cy="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6" name="AutoShape 152">
              <a:extLst>
                <a:ext uri="{FF2B5EF4-FFF2-40B4-BE49-F238E27FC236}">
                  <a16:creationId xmlns:a16="http://schemas.microsoft.com/office/drawing/2014/main" id="{E55B63FB-41A2-4F33-9E36-4DE9ADE22D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379029" y="4821832"/>
              <a:ext cx="569387" cy="88280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7" name="AutoShape 152">
              <a:extLst>
                <a:ext uri="{FF2B5EF4-FFF2-40B4-BE49-F238E27FC236}">
                  <a16:creationId xmlns:a16="http://schemas.microsoft.com/office/drawing/2014/main" id="{412102CA-8FF6-474A-BAB1-89EC8D6AF7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835763" y="4686014"/>
              <a:ext cx="67907" cy="56938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8" name="AutoShape 152">
              <a:extLst>
                <a:ext uri="{FF2B5EF4-FFF2-40B4-BE49-F238E27FC236}">
                  <a16:creationId xmlns:a16="http://schemas.microsoft.com/office/drawing/2014/main" id="{EAE5CC0B-1BC9-403C-A5EC-497D4DC919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820091" y="4691239"/>
              <a:ext cx="1128325" cy="13581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5" name="AutoShape 152">
              <a:extLst>
                <a:ext uri="{FF2B5EF4-FFF2-40B4-BE49-F238E27FC236}">
                  <a16:creationId xmlns:a16="http://schemas.microsoft.com/office/drawing/2014/main" id="{6BA4FF74-5C6F-444D-A564-8CD3B6E3D9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10926" y="4905411"/>
              <a:ext cx="248791" cy="87758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9" name="AutoShape 152">
              <a:extLst>
                <a:ext uri="{FF2B5EF4-FFF2-40B4-BE49-F238E27FC236}">
                  <a16:creationId xmlns:a16="http://schemas.microsoft.com/office/drawing/2014/main" id="{64151891-B906-4D1C-948E-969388534B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18350" y="4905411"/>
              <a:ext cx="690607" cy="156711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2" name="AutoShape 152">
              <a:extLst>
                <a:ext uri="{FF2B5EF4-FFF2-40B4-BE49-F238E27FC236}">
                  <a16:creationId xmlns:a16="http://schemas.microsoft.com/office/drawing/2014/main" id="{50A54598-1DE9-454D-8823-140F89EA14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11225" y="4897750"/>
              <a:ext cx="308200" cy="15671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3" name="AutoShape 152">
              <a:extLst>
                <a:ext uri="{FF2B5EF4-FFF2-40B4-BE49-F238E27FC236}">
                  <a16:creationId xmlns:a16="http://schemas.microsoft.com/office/drawing/2014/main" id="{E4B1A464-444D-401A-9EF1-F17FC1FC86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19426" y="4563432"/>
              <a:ext cx="0" cy="34476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4" name="AutoShape 152">
              <a:extLst>
                <a:ext uri="{FF2B5EF4-FFF2-40B4-BE49-F238E27FC236}">
                  <a16:creationId xmlns:a16="http://schemas.microsoft.com/office/drawing/2014/main" id="{843A77D0-8D8C-4AEC-826D-E2DEA1E3441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118349" y="5803891"/>
              <a:ext cx="251816" cy="15653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5" name="AutoShape 152">
              <a:extLst>
                <a:ext uri="{FF2B5EF4-FFF2-40B4-BE49-F238E27FC236}">
                  <a16:creationId xmlns:a16="http://schemas.microsoft.com/office/drawing/2014/main" id="{EB0C1298-FB63-46A8-8D33-6C765257F3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20133" y="5699416"/>
              <a:ext cx="1023849" cy="27163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5" name="AutoShape 152">
              <a:extLst>
                <a:ext uri="{FF2B5EF4-FFF2-40B4-BE49-F238E27FC236}">
                  <a16:creationId xmlns:a16="http://schemas.microsoft.com/office/drawing/2014/main" id="{7E2B852C-3411-4D41-9119-6C68B4DD1C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122967" y="5976274"/>
              <a:ext cx="315792" cy="191558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7" name="AutoShape 152">
              <a:extLst>
                <a:ext uri="{FF2B5EF4-FFF2-40B4-BE49-F238E27FC236}">
                  <a16:creationId xmlns:a16="http://schemas.microsoft.com/office/drawing/2014/main" id="{A4F79B26-570A-482B-B4ED-8FA1A33166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438759" y="5976276"/>
              <a:ext cx="281919" cy="16706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1" name="AutoShape 152">
              <a:extLst>
                <a:ext uri="{FF2B5EF4-FFF2-40B4-BE49-F238E27FC236}">
                  <a16:creationId xmlns:a16="http://schemas.microsoft.com/office/drawing/2014/main" id="{C4DACBD7-06F8-44E7-804B-58D337119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443982" y="5683748"/>
              <a:ext cx="914152" cy="28207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2" name="AutoShape 152">
              <a:extLst>
                <a:ext uri="{FF2B5EF4-FFF2-40B4-BE49-F238E27FC236}">
                  <a16:creationId xmlns:a16="http://schemas.microsoft.com/office/drawing/2014/main" id="{E66B3197-862C-417D-B914-23C1816DD81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110351" y="5161373"/>
              <a:ext cx="585058" cy="53804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3" name="AutoShape 152">
              <a:extLst>
                <a:ext uri="{FF2B5EF4-FFF2-40B4-BE49-F238E27FC236}">
                  <a16:creationId xmlns:a16="http://schemas.microsoft.com/office/drawing/2014/main" id="{5C286AB4-9309-40ED-8C4C-6991BD0FBF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937968" y="4816608"/>
              <a:ext cx="767888" cy="349989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4" name="AutoShape 152">
              <a:extLst>
                <a:ext uri="{FF2B5EF4-FFF2-40B4-BE49-F238E27FC236}">
                  <a16:creationId xmlns:a16="http://schemas.microsoft.com/office/drawing/2014/main" id="{05760653-2A53-489F-8867-AAEE7A036F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363358" y="5688970"/>
              <a:ext cx="0" cy="31342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5" name="AutoShape 152">
              <a:extLst>
                <a:ext uri="{FF2B5EF4-FFF2-40B4-BE49-F238E27FC236}">
                  <a16:creationId xmlns:a16="http://schemas.microsoft.com/office/drawing/2014/main" id="{606857B6-31DA-46BB-BF76-93A24AAB87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7105128" y="5688971"/>
              <a:ext cx="62684" cy="30297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6" name="AutoShape 152">
              <a:extLst>
                <a:ext uri="{FF2B5EF4-FFF2-40B4-BE49-F238E27FC236}">
                  <a16:creationId xmlns:a16="http://schemas.microsoft.com/office/drawing/2014/main" id="{278F9F76-5864-4849-A439-D6411BEB16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948416" y="4816608"/>
              <a:ext cx="156712" cy="88803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3" name="Rectangle 43">
              <a:extLst>
                <a:ext uri="{FF2B5EF4-FFF2-40B4-BE49-F238E27FC236}">
                  <a16:creationId xmlns:a16="http://schemas.microsoft.com/office/drawing/2014/main" id="{1DEFAA72-72AE-4BB6-BB96-B4C2A31E4B03}"/>
                </a:ext>
              </a:extLst>
            </p:cNvPr>
            <p:cNvSpPr/>
            <p:nvPr/>
          </p:nvSpPr>
          <p:spPr>
            <a:xfrm>
              <a:off x="4344849" y="5519538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7" name="Rectangle 43">
              <a:extLst>
                <a:ext uri="{FF2B5EF4-FFF2-40B4-BE49-F238E27FC236}">
                  <a16:creationId xmlns:a16="http://schemas.microsoft.com/office/drawing/2014/main" id="{EB29FA70-1554-41FA-BEF2-FB5ACC7A8C40}"/>
                </a:ext>
              </a:extLst>
            </p:cNvPr>
            <p:cNvSpPr/>
            <p:nvPr/>
          </p:nvSpPr>
          <p:spPr>
            <a:xfrm>
              <a:off x="3023247" y="4733543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8" name="Rectangle 43">
              <a:extLst>
                <a:ext uri="{FF2B5EF4-FFF2-40B4-BE49-F238E27FC236}">
                  <a16:creationId xmlns:a16="http://schemas.microsoft.com/office/drawing/2014/main" id="{4D986994-47DE-4F79-BC10-094E2A6A2AEC}"/>
                </a:ext>
              </a:extLst>
            </p:cNvPr>
            <p:cNvSpPr/>
            <p:nvPr/>
          </p:nvSpPr>
          <p:spPr>
            <a:xfrm>
              <a:off x="5342580" y="5801619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9" name="Rectangle 43">
              <a:extLst>
                <a:ext uri="{FF2B5EF4-FFF2-40B4-BE49-F238E27FC236}">
                  <a16:creationId xmlns:a16="http://schemas.microsoft.com/office/drawing/2014/main" id="{710BBF0B-D8E0-42C2-B46E-A2BB3E8C3A0A}"/>
                </a:ext>
              </a:extLst>
            </p:cNvPr>
            <p:cNvSpPr/>
            <p:nvPr/>
          </p:nvSpPr>
          <p:spPr>
            <a:xfrm>
              <a:off x="5055277" y="5075521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1" name="Rectangle 43">
              <a:extLst>
                <a:ext uri="{FF2B5EF4-FFF2-40B4-BE49-F238E27FC236}">
                  <a16:creationId xmlns:a16="http://schemas.microsoft.com/office/drawing/2014/main" id="{EF6BEE65-E670-4E74-BBD7-1C758EF5F8FE}"/>
                </a:ext>
              </a:extLst>
            </p:cNvPr>
            <p:cNvSpPr/>
            <p:nvPr/>
          </p:nvSpPr>
          <p:spPr>
            <a:xfrm>
              <a:off x="6267179" y="5524762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2" name="Rectangle 43">
              <a:extLst>
                <a:ext uri="{FF2B5EF4-FFF2-40B4-BE49-F238E27FC236}">
                  <a16:creationId xmlns:a16="http://schemas.microsoft.com/office/drawing/2014/main" id="{8FEC0B43-14FA-43C9-B80B-45684D0B37B4}"/>
                </a:ext>
              </a:extLst>
            </p:cNvPr>
            <p:cNvSpPr/>
            <p:nvPr/>
          </p:nvSpPr>
          <p:spPr>
            <a:xfrm>
              <a:off x="5807493" y="5070297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3" name="Rectangle 43">
              <a:extLst>
                <a:ext uri="{FF2B5EF4-FFF2-40B4-BE49-F238E27FC236}">
                  <a16:creationId xmlns:a16="http://schemas.microsoft.com/office/drawing/2014/main" id="{7DF60BF2-32E7-477D-9AEC-01019E5DAE8E}"/>
                </a:ext>
              </a:extLst>
            </p:cNvPr>
            <p:cNvSpPr/>
            <p:nvPr/>
          </p:nvSpPr>
          <p:spPr>
            <a:xfrm>
              <a:off x="7019396" y="5519538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4" name="Rectangle 43">
              <a:extLst>
                <a:ext uri="{FF2B5EF4-FFF2-40B4-BE49-F238E27FC236}">
                  <a16:creationId xmlns:a16="http://schemas.microsoft.com/office/drawing/2014/main" id="{C6FBE621-A020-49BF-85F5-5E03E11844C2}"/>
                </a:ext>
              </a:extLst>
            </p:cNvPr>
            <p:cNvSpPr/>
            <p:nvPr/>
          </p:nvSpPr>
          <p:spPr>
            <a:xfrm>
              <a:off x="6862684" y="4647176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69" name="AutoShape 152">
              <a:extLst>
                <a:ext uri="{FF2B5EF4-FFF2-40B4-BE49-F238E27FC236}">
                  <a16:creationId xmlns:a16="http://schemas.microsoft.com/office/drawing/2014/main" id="{19C8069F-4CEC-4616-8A39-710856CE57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7695084" y="5158583"/>
              <a:ext cx="298077" cy="39356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4" name="AutoShape 152">
              <a:extLst>
                <a:ext uri="{FF2B5EF4-FFF2-40B4-BE49-F238E27FC236}">
                  <a16:creationId xmlns:a16="http://schemas.microsoft.com/office/drawing/2014/main" id="{E8CC0412-8883-4E59-82E8-AD93D6C9EB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7695085" y="5158584"/>
              <a:ext cx="48992" cy="30375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7" name="AutoShape 152">
              <a:extLst>
                <a:ext uri="{FF2B5EF4-FFF2-40B4-BE49-F238E27FC236}">
                  <a16:creationId xmlns:a16="http://schemas.microsoft.com/office/drawing/2014/main" id="{C8FB52F5-60E2-4439-BE96-F994033F8A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04883" y="4830331"/>
              <a:ext cx="0" cy="33315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95" name="Rectangle 43">
              <a:extLst>
                <a:ext uri="{FF2B5EF4-FFF2-40B4-BE49-F238E27FC236}">
                  <a16:creationId xmlns:a16="http://schemas.microsoft.com/office/drawing/2014/main" id="{4A4930A8-BDBA-4389-9B57-F93C1A82B3C0}"/>
                </a:ext>
              </a:extLst>
            </p:cNvPr>
            <p:cNvSpPr/>
            <p:nvPr/>
          </p:nvSpPr>
          <p:spPr>
            <a:xfrm>
              <a:off x="7604453" y="4986718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80" name="AutoShape 152">
              <a:extLst>
                <a:ext uri="{FF2B5EF4-FFF2-40B4-BE49-F238E27FC236}">
                  <a16:creationId xmlns:a16="http://schemas.microsoft.com/office/drawing/2014/main" id="{7819E823-ED41-4533-B4BF-2E254A4A87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59002" y="4482483"/>
              <a:ext cx="274359" cy="191072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1" name="AutoShape 152">
              <a:extLst>
                <a:ext uri="{FF2B5EF4-FFF2-40B4-BE49-F238E27FC236}">
                  <a16:creationId xmlns:a16="http://schemas.microsoft.com/office/drawing/2014/main" id="{1164C130-5D90-4B37-B632-72FEF60C79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86062" y="4575570"/>
              <a:ext cx="264560" cy="30375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2" name="AutoShape 152">
              <a:extLst>
                <a:ext uri="{FF2B5EF4-FFF2-40B4-BE49-F238E27FC236}">
                  <a16:creationId xmlns:a16="http://schemas.microsoft.com/office/drawing/2014/main" id="{7EB3F8CF-269C-41D7-B3AD-3F05A278BD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06803" y="4634361"/>
              <a:ext cx="293956" cy="235165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3" name="AutoShape 152">
              <a:extLst>
                <a:ext uri="{FF2B5EF4-FFF2-40B4-BE49-F238E27FC236}">
                  <a16:creationId xmlns:a16="http://schemas.microsoft.com/office/drawing/2014/main" id="{1967404C-1B9B-4C56-A9F8-07809CEEF0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05063" y="4693152"/>
              <a:ext cx="102885" cy="313553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0" name="AutoShape 152">
              <a:extLst>
                <a:ext uri="{FF2B5EF4-FFF2-40B4-BE49-F238E27FC236}">
                  <a16:creationId xmlns:a16="http://schemas.microsoft.com/office/drawing/2014/main" id="{776F21E0-387C-45F5-ADFD-F0FC113BB71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843159" y="4482483"/>
              <a:ext cx="235165" cy="18127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1ADD3E2-212C-4A54-9DDB-223E6AE11AFD}"/>
                </a:ext>
              </a:extLst>
            </p:cNvPr>
            <p:cNvSpPr/>
            <p:nvPr/>
          </p:nvSpPr>
          <p:spPr>
            <a:xfrm>
              <a:off x="4402310" y="4694189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82" name="Rectangle 43">
              <a:extLst>
                <a:ext uri="{FF2B5EF4-FFF2-40B4-BE49-F238E27FC236}">
                  <a16:creationId xmlns:a16="http://schemas.microsoft.com/office/drawing/2014/main" id="{DC4169E4-954D-4653-84F9-57FC15E4A0AF}"/>
                </a:ext>
              </a:extLst>
            </p:cNvPr>
            <p:cNvSpPr/>
            <p:nvPr/>
          </p:nvSpPr>
          <p:spPr>
            <a:xfrm>
              <a:off x="3712778" y="4897915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90" name="Rectangle 43">
              <a:extLst>
                <a:ext uri="{FF2B5EF4-FFF2-40B4-BE49-F238E27FC236}">
                  <a16:creationId xmlns:a16="http://schemas.microsoft.com/office/drawing/2014/main" id="{5D2B92E1-23A8-4B66-BCAE-F11117DAA4A5}"/>
                </a:ext>
              </a:extLst>
            </p:cNvPr>
            <p:cNvSpPr/>
            <p:nvPr/>
          </p:nvSpPr>
          <p:spPr>
            <a:xfrm>
              <a:off x="5744807" y="4506135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358" name="AutoShape 152">
              <a:extLst>
                <a:ext uri="{FF2B5EF4-FFF2-40B4-BE49-F238E27FC236}">
                  <a16:creationId xmlns:a16="http://schemas.microsoft.com/office/drawing/2014/main" id="{03C0D9F0-F586-4038-B5C7-5409FE1EB7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349059" y="5798669"/>
              <a:ext cx="287514" cy="203724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61" name="AutoShape 152">
              <a:extLst>
                <a:ext uri="{FF2B5EF4-FFF2-40B4-BE49-F238E27FC236}">
                  <a16:creationId xmlns:a16="http://schemas.microsoft.com/office/drawing/2014/main" id="{508CA33E-1C5F-4915-939B-22BD3DBDA8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098498" y="5647179"/>
              <a:ext cx="261783" cy="151490"/>
            </a:xfrm>
            <a:prstGeom prst="straightConnector1">
              <a:avLst/>
            </a:prstGeom>
            <a:ln w="19050">
              <a:solidFill>
                <a:srgbClr val="3DC1F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86" name="Rectangle 43">
              <a:extLst>
                <a:ext uri="{FF2B5EF4-FFF2-40B4-BE49-F238E27FC236}">
                  <a16:creationId xmlns:a16="http://schemas.microsoft.com/office/drawing/2014/main" id="{61E7D35E-9DDD-470E-A44A-6410CCDF0657}"/>
                </a:ext>
              </a:extLst>
            </p:cNvPr>
            <p:cNvSpPr/>
            <p:nvPr/>
          </p:nvSpPr>
          <p:spPr>
            <a:xfrm>
              <a:off x="3263538" y="5618789"/>
              <a:ext cx="180906" cy="339026"/>
            </a:xfrm>
            <a:custGeom>
              <a:avLst/>
              <a:gdLst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  <a:gd name="connsiteX0" fmla="*/ 0 w 209716"/>
                <a:gd name="connsiteY0" fmla="*/ 0 h 393018"/>
                <a:gd name="connsiteX1" fmla="*/ 209716 w 209716"/>
                <a:gd name="connsiteY1" fmla="*/ 0 h 393018"/>
                <a:gd name="connsiteX2" fmla="*/ 209716 w 209716"/>
                <a:gd name="connsiteY2" fmla="*/ 393018 h 393018"/>
                <a:gd name="connsiteX3" fmla="*/ 0 w 209716"/>
                <a:gd name="connsiteY3" fmla="*/ 393018 h 393018"/>
                <a:gd name="connsiteX4" fmla="*/ 0 w 209716"/>
                <a:gd name="connsiteY4" fmla="*/ 0 h 39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16" h="393018">
                  <a:moveTo>
                    <a:pt x="0" y="0"/>
                  </a:moveTo>
                  <a:lnTo>
                    <a:pt x="209716" y="0"/>
                  </a:lnTo>
                  <a:lnTo>
                    <a:pt x="209716" y="393018"/>
                  </a:lnTo>
                  <a:lnTo>
                    <a:pt x="0" y="3930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1E27"/>
            </a:solidFill>
            <a:ln w="19050" cap="flat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FED12AB-C064-42A8-9D91-7AA4DE759AFA}"/>
              </a:ext>
            </a:extLst>
          </p:cNvPr>
          <p:cNvSpPr/>
          <p:nvPr/>
        </p:nvSpPr>
        <p:spPr>
          <a:xfrm>
            <a:off x="2142876" y="1452824"/>
            <a:ext cx="79139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dirty="0">
                <a:solidFill>
                  <a:srgbClr val="FF9900"/>
                </a:solidFill>
              </a:rPr>
              <a:t>Still not fully decentralized as they require a separate client layer</a:t>
            </a:r>
          </a:p>
          <a:p>
            <a:pPr marL="0" lvl="1" algn="ctr"/>
            <a:r>
              <a:rPr lang="en-US" dirty="0">
                <a:solidFill>
                  <a:srgbClr val="FF9900"/>
                </a:solidFill>
              </a:rPr>
              <a:t>(website or client application)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869C4DA-F1FE-4412-952A-26AE7213F8C6}"/>
              </a:ext>
            </a:extLst>
          </p:cNvPr>
          <p:cNvGrpSpPr/>
          <p:nvPr/>
        </p:nvGrpSpPr>
        <p:grpSpPr>
          <a:xfrm>
            <a:off x="5390090" y="2583131"/>
            <a:ext cx="481285" cy="847641"/>
            <a:chOff x="2896548" y="1919672"/>
            <a:chExt cx="681539" cy="1200329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D6D77B5-389A-4654-9383-DB42899BAC92}"/>
                </a:ext>
              </a:extLst>
            </p:cNvPr>
            <p:cNvSpPr/>
            <p:nvPr/>
          </p:nvSpPr>
          <p:spPr>
            <a:xfrm>
              <a:off x="2896548" y="191967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250E3D6-DC67-47B9-A3B8-217D27169E7E}"/>
                </a:ext>
              </a:extLst>
            </p:cNvPr>
            <p:cNvSpPr/>
            <p:nvPr/>
          </p:nvSpPr>
          <p:spPr>
            <a:xfrm>
              <a:off x="2952036" y="197899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7917448-85D0-4321-9A29-9A44306E59C2}"/>
                </a:ext>
              </a:extLst>
            </p:cNvPr>
            <p:cNvSpPr/>
            <p:nvPr/>
          </p:nvSpPr>
          <p:spPr>
            <a:xfrm flipH="1">
              <a:off x="3144855" y="204635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4D16DDC-EB37-4B10-8820-E2CADB88A595}"/>
                </a:ext>
              </a:extLst>
            </p:cNvPr>
            <p:cNvSpPr/>
            <p:nvPr/>
          </p:nvSpPr>
          <p:spPr>
            <a:xfrm flipH="1">
              <a:off x="3025585" y="204635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CE4F225-18D5-46FA-8117-A3926D775C32}"/>
                </a:ext>
              </a:extLst>
            </p:cNvPr>
            <p:cNvSpPr/>
            <p:nvPr/>
          </p:nvSpPr>
          <p:spPr>
            <a:xfrm>
              <a:off x="2952036" y="222901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7C1BA64-324A-4F84-9075-8852B924832D}"/>
                </a:ext>
              </a:extLst>
            </p:cNvPr>
            <p:cNvSpPr/>
            <p:nvPr/>
          </p:nvSpPr>
          <p:spPr>
            <a:xfrm flipH="1">
              <a:off x="3144855" y="22963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0E41A3F-8E04-4552-8112-1957AB3CC42F}"/>
                </a:ext>
              </a:extLst>
            </p:cNvPr>
            <p:cNvSpPr/>
            <p:nvPr/>
          </p:nvSpPr>
          <p:spPr>
            <a:xfrm flipH="1">
              <a:off x="3025585" y="229637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8E461F5-ED7A-4D5E-B528-E488A71662B3}"/>
                </a:ext>
              </a:extLst>
            </p:cNvPr>
            <p:cNvSpPr/>
            <p:nvPr/>
          </p:nvSpPr>
          <p:spPr>
            <a:xfrm>
              <a:off x="2952036" y="248848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547C946-3072-4890-89A2-47C0CF0BFA77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06921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A1BA3F4A-355B-4CA1-9029-B4E224D4229C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31922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6A8D9EFB-FEB6-4800-9BA0-7AA151324B98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57870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87FD42B7-61B0-4465-86BE-A2881E5C1F97}"/>
                </a:ext>
              </a:extLst>
            </p:cNvPr>
            <p:cNvSpPr/>
            <p:nvPr/>
          </p:nvSpPr>
          <p:spPr>
            <a:xfrm flipH="1">
              <a:off x="3144855" y="255584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0FB75A9-1D9F-42FC-9FE4-C7A3BC472DD3}"/>
                </a:ext>
              </a:extLst>
            </p:cNvPr>
            <p:cNvSpPr/>
            <p:nvPr/>
          </p:nvSpPr>
          <p:spPr>
            <a:xfrm flipH="1">
              <a:off x="3025585" y="255584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D44538AF-E976-4380-A5A6-4404983A73D8}"/>
              </a:ext>
            </a:extLst>
          </p:cNvPr>
          <p:cNvGrpSpPr/>
          <p:nvPr/>
        </p:nvGrpSpPr>
        <p:grpSpPr>
          <a:xfrm>
            <a:off x="6291392" y="2583132"/>
            <a:ext cx="481285" cy="847641"/>
            <a:chOff x="2896548" y="1919672"/>
            <a:chExt cx="681539" cy="1200329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1B16880-AB0C-4A11-8C55-5EE1A3EC3323}"/>
                </a:ext>
              </a:extLst>
            </p:cNvPr>
            <p:cNvSpPr/>
            <p:nvPr/>
          </p:nvSpPr>
          <p:spPr>
            <a:xfrm>
              <a:off x="2896548" y="191967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28F8408-F168-4F87-BE87-03443A0249DE}"/>
                </a:ext>
              </a:extLst>
            </p:cNvPr>
            <p:cNvSpPr/>
            <p:nvPr/>
          </p:nvSpPr>
          <p:spPr>
            <a:xfrm>
              <a:off x="2952036" y="197899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91BA5DA0-478E-4480-BF23-659E7F5863F6}"/>
                </a:ext>
              </a:extLst>
            </p:cNvPr>
            <p:cNvSpPr/>
            <p:nvPr/>
          </p:nvSpPr>
          <p:spPr>
            <a:xfrm flipH="1">
              <a:off x="3144855" y="204635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8FF1A800-D355-4FF0-B452-302A3B440BA0}"/>
                </a:ext>
              </a:extLst>
            </p:cNvPr>
            <p:cNvSpPr/>
            <p:nvPr/>
          </p:nvSpPr>
          <p:spPr>
            <a:xfrm flipH="1">
              <a:off x="3025585" y="204635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52EFB62-6A69-4E78-905B-A9CD7CFE7F86}"/>
                </a:ext>
              </a:extLst>
            </p:cNvPr>
            <p:cNvSpPr/>
            <p:nvPr/>
          </p:nvSpPr>
          <p:spPr>
            <a:xfrm>
              <a:off x="2952036" y="222901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FA04DEA-FBF5-4896-9FA4-C1D926D65B9F}"/>
                </a:ext>
              </a:extLst>
            </p:cNvPr>
            <p:cNvSpPr/>
            <p:nvPr/>
          </p:nvSpPr>
          <p:spPr>
            <a:xfrm flipH="1">
              <a:off x="3144855" y="22963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D852B84-8527-480E-A320-71B6516B2981}"/>
                </a:ext>
              </a:extLst>
            </p:cNvPr>
            <p:cNvSpPr/>
            <p:nvPr/>
          </p:nvSpPr>
          <p:spPr>
            <a:xfrm flipH="1">
              <a:off x="3025585" y="229637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0BE62C91-7CAD-48C1-AE3C-0C1CF76B6AE5}"/>
                </a:ext>
              </a:extLst>
            </p:cNvPr>
            <p:cNvSpPr/>
            <p:nvPr/>
          </p:nvSpPr>
          <p:spPr>
            <a:xfrm>
              <a:off x="2952036" y="248848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A843C792-9674-4CDF-B1C9-E7247E4D6A6E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06921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7B89ACDC-2E91-4483-97DF-69FEE2713145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31922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86C82166-24DD-4204-92F9-351300B467C4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57870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A1C88F77-FB90-4451-9B34-C070109B1D30}"/>
                </a:ext>
              </a:extLst>
            </p:cNvPr>
            <p:cNvSpPr/>
            <p:nvPr/>
          </p:nvSpPr>
          <p:spPr>
            <a:xfrm flipH="1">
              <a:off x="3144855" y="255584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3CF0A97-56D2-408E-A871-E979797E478A}"/>
                </a:ext>
              </a:extLst>
            </p:cNvPr>
            <p:cNvSpPr/>
            <p:nvPr/>
          </p:nvSpPr>
          <p:spPr>
            <a:xfrm flipH="1">
              <a:off x="3025585" y="255584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0C9A539-CB1C-4A93-BDD2-F27A386AD8F6}"/>
              </a:ext>
            </a:extLst>
          </p:cNvPr>
          <p:cNvGrpSpPr/>
          <p:nvPr/>
        </p:nvGrpSpPr>
        <p:grpSpPr>
          <a:xfrm>
            <a:off x="7191324" y="2581806"/>
            <a:ext cx="481285" cy="847641"/>
            <a:chOff x="2896548" y="1919672"/>
            <a:chExt cx="681539" cy="1200329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EB73E2B-915C-435C-9B77-4E488B4C585E}"/>
                </a:ext>
              </a:extLst>
            </p:cNvPr>
            <p:cNvSpPr/>
            <p:nvPr/>
          </p:nvSpPr>
          <p:spPr>
            <a:xfrm>
              <a:off x="2896548" y="191967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CD66DB07-FA5A-4D44-A5B7-06F27C6E52F7}"/>
                </a:ext>
              </a:extLst>
            </p:cNvPr>
            <p:cNvSpPr/>
            <p:nvPr/>
          </p:nvSpPr>
          <p:spPr>
            <a:xfrm>
              <a:off x="2952036" y="197899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EDD096E4-6CFC-4E1C-A2EE-B0A81E490C27}"/>
                </a:ext>
              </a:extLst>
            </p:cNvPr>
            <p:cNvSpPr/>
            <p:nvPr/>
          </p:nvSpPr>
          <p:spPr>
            <a:xfrm flipH="1">
              <a:off x="3144855" y="204635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8243F79-E5B5-4396-A4E5-C7E8CABE7785}"/>
                </a:ext>
              </a:extLst>
            </p:cNvPr>
            <p:cNvSpPr/>
            <p:nvPr/>
          </p:nvSpPr>
          <p:spPr>
            <a:xfrm flipH="1">
              <a:off x="3025585" y="204635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31E02063-BB74-42DF-A1A6-1A01835EE424}"/>
                </a:ext>
              </a:extLst>
            </p:cNvPr>
            <p:cNvSpPr/>
            <p:nvPr/>
          </p:nvSpPr>
          <p:spPr>
            <a:xfrm>
              <a:off x="2952036" y="222901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59B519DB-0F99-4BC3-92EC-55369205720E}"/>
                </a:ext>
              </a:extLst>
            </p:cNvPr>
            <p:cNvSpPr/>
            <p:nvPr/>
          </p:nvSpPr>
          <p:spPr>
            <a:xfrm flipH="1">
              <a:off x="3144855" y="22963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C5CEC116-DEF4-4935-A469-7ED74BE81FBE}"/>
                </a:ext>
              </a:extLst>
            </p:cNvPr>
            <p:cNvSpPr/>
            <p:nvPr/>
          </p:nvSpPr>
          <p:spPr>
            <a:xfrm flipH="1">
              <a:off x="3025585" y="229637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412305B0-D81F-4300-9027-B4C94864A3A3}"/>
                </a:ext>
              </a:extLst>
            </p:cNvPr>
            <p:cNvSpPr/>
            <p:nvPr/>
          </p:nvSpPr>
          <p:spPr>
            <a:xfrm>
              <a:off x="2952036" y="248848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59BF4C5A-FA47-4D43-80AB-05527B52AD60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06921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AFDF0B1-622A-4810-B4B8-300263B32F48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31922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2252BDF6-450E-4154-B2BD-F4619F77D1B0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57870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CFA579FF-10B1-4A99-AACB-9C94CA160B25}"/>
                </a:ext>
              </a:extLst>
            </p:cNvPr>
            <p:cNvSpPr/>
            <p:nvPr/>
          </p:nvSpPr>
          <p:spPr>
            <a:xfrm flipH="1">
              <a:off x="3144855" y="255584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4BD5964D-9A7D-478B-9C8C-DE24CF6F7391}"/>
                </a:ext>
              </a:extLst>
            </p:cNvPr>
            <p:cNvSpPr/>
            <p:nvPr/>
          </p:nvSpPr>
          <p:spPr>
            <a:xfrm flipH="1">
              <a:off x="3025585" y="255584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DEBACA8E-FCE3-40A0-9BAA-FACA16F36ED7}"/>
              </a:ext>
            </a:extLst>
          </p:cNvPr>
          <p:cNvGrpSpPr/>
          <p:nvPr/>
        </p:nvGrpSpPr>
        <p:grpSpPr>
          <a:xfrm>
            <a:off x="8070866" y="2583133"/>
            <a:ext cx="481285" cy="847641"/>
            <a:chOff x="2896548" y="1919672"/>
            <a:chExt cx="681539" cy="1200329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F7679229-E2EA-4A61-B37A-CA4EF0066567}"/>
                </a:ext>
              </a:extLst>
            </p:cNvPr>
            <p:cNvSpPr/>
            <p:nvPr/>
          </p:nvSpPr>
          <p:spPr>
            <a:xfrm>
              <a:off x="2896548" y="191967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2D8135BE-E431-483C-BFFF-CEAE4253FB54}"/>
                </a:ext>
              </a:extLst>
            </p:cNvPr>
            <p:cNvSpPr/>
            <p:nvPr/>
          </p:nvSpPr>
          <p:spPr>
            <a:xfrm>
              <a:off x="2952036" y="197899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3F87E79D-F0B7-4CC0-A0DF-4926ED1E14AD}"/>
                </a:ext>
              </a:extLst>
            </p:cNvPr>
            <p:cNvSpPr/>
            <p:nvPr/>
          </p:nvSpPr>
          <p:spPr>
            <a:xfrm flipH="1">
              <a:off x="3144855" y="204635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46910281-DA71-4DC6-A273-EDE9DC47339B}"/>
                </a:ext>
              </a:extLst>
            </p:cNvPr>
            <p:cNvSpPr/>
            <p:nvPr/>
          </p:nvSpPr>
          <p:spPr>
            <a:xfrm flipH="1">
              <a:off x="3025585" y="204635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3142088F-CC76-4C27-97BC-639B16DE71E1}"/>
                </a:ext>
              </a:extLst>
            </p:cNvPr>
            <p:cNvSpPr/>
            <p:nvPr/>
          </p:nvSpPr>
          <p:spPr>
            <a:xfrm>
              <a:off x="2952036" y="222901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3FBBD391-FD50-447D-9A1D-756887B64DC9}"/>
                </a:ext>
              </a:extLst>
            </p:cNvPr>
            <p:cNvSpPr/>
            <p:nvPr/>
          </p:nvSpPr>
          <p:spPr>
            <a:xfrm flipH="1">
              <a:off x="3144855" y="22963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A4624F95-5B1F-4DF0-B8DB-F17DE1D41B08}"/>
                </a:ext>
              </a:extLst>
            </p:cNvPr>
            <p:cNvSpPr/>
            <p:nvPr/>
          </p:nvSpPr>
          <p:spPr>
            <a:xfrm flipH="1">
              <a:off x="3025585" y="229637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02806300-F455-44A6-BB0B-F373CB624E87}"/>
                </a:ext>
              </a:extLst>
            </p:cNvPr>
            <p:cNvSpPr/>
            <p:nvPr/>
          </p:nvSpPr>
          <p:spPr>
            <a:xfrm>
              <a:off x="2952036" y="248848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B6791321-CB7E-4D4A-B97E-537F57B4CFC5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06921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82CBB368-9E44-4AC4-80AA-51210B7203D8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31922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DEDDBB2F-74A8-4CB4-A86F-0E66FD3E7D87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57870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8D2F96B3-17B5-49C0-96BC-0BFB05982EF3}"/>
                </a:ext>
              </a:extLst>
            </p:cNvPr>
            <p:cNvSpPr/>
            <p:nvPr/>
          </p:nvSpPr>
          <p:spPr>
            <a:xfrm flipH="1">
              <a:off x="3144855" y="255584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A0314411-D54A-463D-87DA-6E545D2A7577}"/>
                </a:ext>
              </a:extLst>
            </p:cNvPr>
            <p:cNvSpPr/>
            <p:nvPr/>
          </p:nvSpPr>
          <p:spPr>
            <a:xfrm flipH="1">
              <a:off x="3025585" y="255584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06F5EF21-5188-4FAA-B708-4F0D11C0D12D}"/>
              </a:ext>
            </a:extLst>
          </p:cNvPr>
          <p:cNvGrpSpPr/>
          <p:nvPr/>
        </p:nvGrpSpPr>
        <p:grpSpPr>
          <a:xfrm>
            <a:off x="8950408" y="2584372"/>
            <a:ext cx="481285" cy="847641"/>
            <a:chOff x="2896548" y="1919672"/>
            <a:chExt cx="681539" cy="1200329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A789490-B94F-4013-A579-C162EF56CCC8}"/>
                </a:ext>
              </a:extLst>
            </p:cNvPr>
            <p:cNvSpPr/>
            <p:nvPr/>
          </p:nvSpPr>
          <p:spPr>
            <a:xfrm>
              <a:off x="2896548" y="1919672"/>
              <a:ext cx="681539" cy="1200329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99A90BAE-22AE-4252-A61B-8096A4785408}"/>
                </a:ext>
              </a:extLst>
            </p:cNvPr>
            <p:cNvSpPr/>
            <p:nvPr/>
          </p:nvSpPr>
          <p:spPr>
            <a:xfrm>
              <a:off x="2952036" y="1978999"/>
              <a:ext cx="56925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94C41CF2-B54C-43D5-A730-0745DDE21859}"/>
                </a:ext>
              </a:extLst>
            </p:cNvPr>
            <p:cNvSpPr/>
            <p:nvPr/>
          </p:nvSpPr>
          <p:spPr>
            <a:xfrm flipH="1">
              <a:off x="3144855" y="204635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5FF8F36F-038E-4BA2-B2FF-C252F1A49AAB}"/>
                </a:ext>
              </a:extLst>
            </p:cNvPr>
            <p:cNvSpPr/>
            <p:nvPr/>
          </p:nvSpPr>
          <p:spPr>
            <a:xfrm flipH="1">
              <a:off x="3025585" y="204635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762C3305-4336-43C3-8DBB-F0DA74FE9C55}"/>
                </a:ext>
              </a:extLst>
            </p:cNvPr>
            <p:cNvSpPr/>
            <p:nvPr/>
          </p:nvSpPr>
          <p:spPr>
            <a:xfrm>
              <a:off x="2952036" y="2229018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4BE71434-20AC-4F18-8E7D-9AEC84230F96}"/>
                </a:ext>
              </a:extLst>
            </p:cNvPr>
            <p:cNvSpPr/>
            <p:nvPr/>
          </p:nvSpPr>
          <p:spPr>
            <a:xfrm flipH="1">
              <a:off x="3144855" y="229637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E93C56DA-E944-48B9-BF3F-5E89B4227902}"/>
                </a:ext>
              </a:extLst>
            </p:cNvPr>
            <p:cNvSpPr/>
            <p:nvPr/>
          </p:nvSpPr>
          <p:spPr>
            <a:xfrm flipH="1">
              <a:off x="3025585" y="2296370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ACA7CEF0-E3C8-4338-8FB1-427EF5765D99}"/>
                </a:ext>
              </a:extLst>
            </p:cNvPr>
            <p:cNvSpPr/>
            <p:nvPr/>
          </p:nvSpPr>
          <p:spPr>
            <a:xfrm>
              <a:off x="2952036" y="2488489"/>
              <a:ext cx="563576" cy="180422"/>
            </a:xfrm>
            <a:prstGeom prst="rect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dirty="0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0FD6370F-8444-4CAD-9168-6C58862EB586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06921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1699517B-A40A-4132-965C-A36914E432D3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319229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B5E0AC42-48DF-4F81-8630-8E2231A706AB}"/>
                </a:ext>
              </a:extLst>
            </p:cNvPr>
            <p:cNvCxnSpPr>
              <a:cxnSpLocks/>
            </p:cNvCxnSpPr>
            <p:nvPr/>
          </p:nvCxnSpPr>
          <p:spPr>
            <a:xfrm>
              <a:off x="3257515" y="2578700"/>
              <a:ext cx="173098" cy="0"/>
            </a:xfrm>
            <a:prstGeom prst="line">
              <a:avLst/>
            </a:prstGeom>
            <a:ln w="19050">
              <a:solidFill>
                <a:srgbClr val="3DC1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E202E38F-1654-4746-8A77-EB6FFCC1F31A}"/>
                </a:ext>
              </a:extLst>
            </p:cNvPr>
            <p:cNvSpPr/>
            <p:nvPr/>
          </p:nvSpPr>
          <p:spPr>
            <a:xfrm flipH="1">
              <a:off x="3144855" y="2555842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004550FF-EEB9-4346-B7EE-BE1EBB8482FE}"/>
                </a:ext>
              </a:extLst>
            </p:cNvPr>
            <p:cNvSpPr/>
            <p:nvPr/>
          </p:nvSpPr>
          <p:spPr>
            <a:xfrm flipH="1">
              <a:off x="3025585" y="2555841"/>
              <a:ext cx="45719" cy="45719"/>
            </a:xfrm>
            <a:prstGeom prst="ellipse">
              <a:avLst/>
            </a:prstGeom>
            <a:solidFill>
              <a:srgbClr val="031E27"/>
            </a:solidFill>
            <a:ln w="19050">
              <a:solidFill>
                <a:srgbClr val="3DC1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43875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2069AB-445E-4570-A12A-E9C72CE3B7C6}"/>
              </a:ext>
            </a:extLst>
          </p:cNvPr>
          <p:cNvSpPr/>
          <p:nvPr/>
        </p:nvSpPr>
        <p:spPr>
          <a:xfrm>
            <a:off x="2135187" y="384830"/>
            <a:ext cx="7921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</a:rPr>
              <a:t>The Dream</a:t>
            </a:r>
            <a:endParaRPr lang="ru-RU" sz="2800" dirty="0">
              <a:solidFill>
                <a:srgbClr val="3DC1F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D8803-A6DF-4167-932A-CAB1F268202C}"/>
              </a:ext>
            </a:extLst>
          </p:cNvPr>
          <p:cNvSpPr/>
          <p:nvPr/>
        </p:nvSpPr>
        <p:spPr>
          <a:xfrm>
            <a:off x="2749174" y="2776736"/>
            <a:ext cx="6693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Universal applications that are as easily accessible as Web pages but have the performance and UI power of installable programs,</a:t>
            </a: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and which live in a homogenous network</a:t>
            </a: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E0E0E0"/>
                </a:solidFill>
              </a:rPr>
              <a:t>without centralized servers</a:t>
            </a:r>
          </a:p>
        </p:txBody>
      </p:sp>
    </p:spTree>
    <p:extLst>
      <p:ext uri="{BB962C8B-B14F-4D97-AF65-F5344CB8AC3E}">
        <p14:creationId xmlns:p14="http://schemas.microsoft.com/office/powerpoint/2010/main" val="713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144B50-F36E-4348-BBC4-5FBADFDC5ED4}"/>
              </a:ext>
            </a:extLst>
          </p:cNvPr>
          <p:cNvSpPr/>
          <p:nvPr/>
        </p:nvSpPr>
        <p:spPr>
          <a:xfrm>
            <a:off x="4992924" y="2168216"/>
            <a:ext cx="408457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Easy as Web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Safe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Decentralized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Platform-independent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High performance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Rich unified UI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0E0E0"/>
                </a:solidFill>
              </a:rPr>
              <a:t>Ready for current and future devices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EC06E0-7998-493E-B57F-067FBF65E5D1}"/>
              </a:ext>
            </a:extLst>
          </p:cNvPr>
          <p:cNvSpPr/>
          <p:nvPr/>
        </p:nvSpPr>
        <p:spPr>
          <a:xfrm>
            <a:off x="2135188" y="384830"/>
            <a:ext cx="7921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3DC1F2"/>
                </a:solidFill>
                <a:latin typeface="+mj-lt"/>
                <a:cs typeface="Consolas" panose="020B0609020204030204" pitchFamily="49" charset="0"/>
              </a:rPr>
              <a:t>The Requirements</a:t>
            </a:r>
            <a:endParaRPr lang="ru-RU" sz="2800" dirty="0">
              <a:solidFill>
                <a:srgbClr val="3DC1F2"/>
              </a:solidFill>
              <a:latin typeface="+mj-lt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768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80808"/>
        </a:solidFill>
        <a:ln>
          <a:solidFill>
            <a:srgbClr val="3DC1F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DD0FB66A-674C-4162-BABB-4AEA09342A8E}" vid="{7C51558B-DF40-4DB1-904C-C3666DF3CF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7536</TotalTime>
  <Words>1324</Words>
  <Application>Microsoft Office PowerPoint</Application>
  <PresentationFormat>Widescreen</PresentationFormat>
  <Paragraphs>350</Paragraphs>
  <Slides>40</Slides>
  <Notes>39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Symbol</vt:lpstr>
      <vt:lpstr>Zilap Orion Personal Use</vt:lpstr>
      <vt:lpstr>Theme1</vt:lpstr>
      <vt:lpstr>Decentralized Application Client Layer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RL-TEAM.NET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Infrastructure 2</dc:title>
  <dc:creator>King</dc:creator>
  <cp:lastModifiedBy>Maxim</cp:lastModifiedBy>
  <cp:revision>684</cp:revision>
  <dcterms:created xsi:type="dcterms:W3CDTF">2020-01-19T18:27:09Z</dcterms:created>
  <dcterms:modified xsi:type="dcterms:W3CDTF">2022-03-23T19:20:13Z</dcterms:modified>
</cp:coreProperties>
</file>